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9" r:id="rId4"/>
    <p:sldId id="260" r:id="rId5"/>
    <p:sldId id="262" r:id="rId6"/>
    <p:sldId id="261" r:id="rId7"/>
    <p:sldId id="264" r:id="rId8"/>
    <p:sldId id="265" r:id="rId9"/>
    <p:sldId id="266" r:id="rId10"/>
    <p:sldId id="267" r:id="rId11"/>
    <p:sldId id="263" r:id="rId12"/>
    <p:sldId id="269" r:id="rId13"/>
    <p:sldId id="273" r:id="rId14"/>
    <p:sldId id="268" r:id="rId15"/>
    <p:sldId id="270" r:id="rId16"/>
    <p:sldId id="271" r:id="rId17"/>
    <p:sldId id="272" r:id="rId18"/>
    <p:sldId id="276" r:id="rId19"/>
    <p:sldId id="275" r:id="rId20"/>
    <p:sldId id="1936" r:id="rId21"/>
    <p:sldId id="1937" r:id="rId22"/>
    <p:sldId id="1148" r:id="rId23"/>
    <p:sldId id="1938" r:id="rId24"/>
    <p:sldId id="277" r:id="rId25"/>
    <p:sldId id="1939" r:id="rId26"/>
    <p:sldId id="1940" r:id="rId27"/>
    <p:sldId id="1944" r:id="rId28"/>
    <p:sldId id="1941" r:id="rId29"/>
    <p:sldId id="1943" r:id="rId30"/>
    <p:sldId id="1942" r:id="rId31"/>
    <p:sldId id="1945" r:id="rId32"/>
    <p:sldId id="1955" r:id="rId33"/>
    <p:sldId id="1948" r:id="rId34"/>
    <p:sldId id="1957" r:id="rId35"/>
    <p:sldId id="1956" r:id="rId36"/>
    <p:sldId id="1949" r:id="rId37"/>
    <p:sldId id="1958" r:id="rId38"/>
    <p:sldId id="1950" r:id="rId39"/>
    <p:sldId id="1951" r:id="rId40"/>
    <p:sldId id="1946" r:id="rId41"/>
  </p:sldIdLst>
  <p:sldSz cx="9144000" cy="575945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1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8413" autoAdjust="0"/>
  </p:normalViewPr>
  <p:slideViewPr>
    <p:cSldViewPr snapToGrid="0">
      <p:cViewPr>
        <p:scale>
          <a:sx n="90" d="100"/>
          <a:sy n="90" d="100"/>
        </p:scale>
        <p:origin x="1099" y="53"/>
      </p:cViewPr>
      <p:guideLst>
        <p:guide orient="horz" pos="181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685800"/>
            <a:ext cx="5445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05a049e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685800"/>
            <a:ext cx="5445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05a049e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05a049e6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685800"/>
            <a:ext cx="5445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e05a049e6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13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希望</a:t>
            </a:r>
            <a:r>
              <a:rPr lang="en-US" altLang="zh-TW" dirty="0"/>
              <a:t>Encoder </a:t>
            </a:r>
            <a:r>
              <a:rPr lang="zh-TW" altLang="en-US" dirty="0"/>
              <a:t>能產生出符合輸入的特徵，</a:t>
            </a:r>
            <a:endParaRPr lang="en-US" altLang="zh-TW" dirty="0"/>
          </a:p>
          <a:p>
            <a:r>
              <a:rPr lang="zh-TW" altLang="en-US" dirty="0"/>
              <a:t>使</a:t>
            </a:r>
            <a:r>
              <a:rPr lang="en-US" altLang="zh-TW" dirty="0"/>
              <a:t>Generator</a:t>
            </a:r>
            <a:r>
              <a:rPr lang="zh-TW" altLang="en-US" dirty="0"/>
              <a:t> 能輸出與輸入相近的圖片</a:t>
            </a:r>
          </a:p>
        </p:txBody>
      </p:sp>
    </p:spTree>
    <p:extLst>
      <p:ext uri="{BB962C8B-B14F-4D97-AF65-F5344CB8AC3E}">
        <p14:creationId xmlns:p14="http://schemas.microsoft.com/office/powerpoint/2010/main" val="685740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05a049e6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685800"/>
            <a:ext cx="5445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e05a049e6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063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[Martin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Heusel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 et al., NIPS, 2017]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2834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05a049e6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685800"/>
            <a:ext cx="5445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e05a049e6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657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為何不由真實圖片去產生</a:t>
            </a:r>
            <a:r>
              <a:rPr lang="en-US" altLang="zh-TW" dirty="0"/>
              <a:t>z</a:t>
            </a:r>
            <a:r>
              <a:rPr lang="zh-TW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4277280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以我的理解，我們傭有真實訓練數據，但要建立能產生好圖片的向量是困難的</a:t>
            </a:r>
            <a:endParaRPr lang="en-US" altLang="zh-TW" dirty="0"/>
          </a:p>
          <a:p>
            <a:r>
              <a:rPr lang="zh-TW" altLang="en-US" dirty="0"/>
              <a:t>所以我們用真實資料分佈來訓練模型去建立一個能代表</a:t>
            </a:r>
          </a:p>
        </p:txBody>
      </p:sp>
    </p:spTree>
    <p:extLst>
      <p:ext uri="{BB962C8B-B14F-4D97-AF65-F5344CB8AC3E}">
        <p14:creationId xmlns:p14="http://schemas.microsoft.com/office/powerpoint/2010/main" val="1269517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05a049e6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685800"/>
            <a:ext cx="5445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e05a049e6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33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1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Previous study (Maximum Likelihood Evaluation)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8154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MC</a:t>
            </a:r>
            <a:r>
              <a:rPr lang="zh-TW" altLang="en-US" dirty="0"/>
              <a:t>對</a:t>
            </a:r>
            <a:r>
              <a:rPr lang="en-US" altLang="zh-TW" dirty="0"/>
              <a:t>action(</a:t>
            </a:r>
            <a:r>
              <a:rPr lang="zh-TW" altLang="en-US" dirty="0"/>
              <a:t>未生成完之序列</a:t>
            </a:r>
            <a:r>
              <a:rPr lang="en-US" altLang="zh-TW" dirty="0"/>
              <a:t>)</a:t>
            </a:r>
            <a:r>
              <a:rPr lang="zh-TW" altLang="en-US" dirty="0"/>
              <a:t>做</a:t>
            </a:r>
            <a:r>
              <a:rPr lang="en-US" altLang="zh-TW" dirty="0"/>
              <a:t>sample</a:t>
            </a:r>
            <a:r>
              <a:rPr lang="zh-TW" altLang="en-US" dirty="0"/>
              <a:t>，取得獎勵。</a:t>
            </a:r>
            <a:endParaRPr lang="en-US" altLang="zh-TW" dirty="0"/>
          </a:p>
          <a:p>
            <a:r>
              <a:rPr lang="zh-TW" altLang="en-US" dirty="0"/>
              <a:t>因為</a:t>
            </a:r>
            <a:r>
              <a:rPr lang="en-US" altLang="zh-TW" dirty="0"/>
              <a:t>MC</a:t>
            </a:r>
            <a:r>
              <a:rPr lang="zh-TW" altLang="en-US" dirty="0"/>
              <a:t>為使用大量抽樣去提升精準度的方法，故較耗時。</a:t>
            </a:r>
          </a:p>
        </p:txBody>
      </p:sp>
    </p:spTree>
    <p:extLst>
      <p:ext uri="{BB962C8B-B14F-4D97-AF65-F5344CB8AC3E}">
        <p14:creationId xmlns:p14="http://schemas.microsoft.com/office/powerpoint/2010/main" val="771921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05a049e6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685800"/>
            <a:ext cx="5445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e05a049e6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與</a:t>
            </a:r>
            <a:r>
              <a:rPr lang="en-US" altLang="zh-TW" sz="11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SeqGAN</a:t>
            </a:r>
            <a:r>
              <a: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訓練方法類似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6739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05a049e6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685800"/>
            <a:ext cx="5445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05a049e6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05a049e6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685800"/>
            <a:ext cx="5445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05a049e6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原始的</a:t>
            </a:r>
            <a:r>
              <a:rPr lang="en-US" altLang="zh-TW" dirty="0"/>
              <a:t>GAN</a:t>
            </a:r>
            <a:r>
              <a:rPr lang="zh-TW" altLang="en-US" dirty="0"/>
              <a:t>利用隨機向量</a:t>
            </a:r>
            <a:r>
              <a:rPr lang="en-US" altLang="zh-TW" dirty="0"/>
              <a:t>z</a:t>
            </a:r>
            <a:r>
              <a:rPr lang="zh-TW" altLang="en-US" dirty="0"/>
              <a:t>來訓練，而</a:t>
            </a:r>
            <a:r>
              <a:rPr lang="en-US" altLang="zh-TW" dirty="0"/>
              <a:t>z</a:t>
            </a:r>
            <a:r>
              <a:rPr lang="zh-TW" altLang="en-US" dirty="0"/>
              <a:t>原本就是隨機的，所在的分佈本來就是混亂的。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我們希望讓輸入的特徵對輸出的影響是更明確的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那我們能不能使用</a:t>
            </a:r>
            <a:r>
              <a:rPr lang="en-US" altLang="zh-TW" dirty="0"/>
              <a:t>AE</a:t>
            </a:r>
            <a:r>
              <a:rPr lang="zh-TW" altLang="en-US" dirty="0"/>
              <a:t>來應用在</a:t>
            </a:r>
            <a:r>
              <a:rPr lang="en-US" altLang="zh-TW" dirty="0"/>
              <a:t>GAN</a:t>
            </a:r>
            <a:r>
              <a:rPr lang="zh-TW" altLang="en-US" dirty="0"/>
              <a:t>上呢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797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那我們能不能使用</a:t>
            </a:r>
            <a:r>
              <a:rPr lang="en-US" altLang="zh-TW" dirty="0"/>
              <a:t>AE</a:t>
            </a:r>
            <a:r>
              <a:rPr lang="zh-TW" altLang="en-US" dirty="0"/>
              <a:t>來應用在</a:t>
            </a:r>
            <a:r>
              <a:rPr lang="en-US" altLang="zh-TW" dirty="0"/>
              <a:t>GAN</a:t>
            </a:r>
            <a:r>
              <a:rPr lang="zh-TW" altLang="en-US" dirty="0"/>
              <a:t>上呢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5502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那我們能不能使用</a:t>
            </a:r>
            <a:r>
              <a:rPr lang="en-US" altLang="zh-TW" dirty="0"/>
              <a:t>AE</a:t>
            </a:r>
            <a:r>
              <a:rPr lang="zh-TW" altLang="en-US" dirty="0"/>
              <a:t>來應用在</a:t>
            </a:r>
            <a:r>
              <a:rPr lang="en-US" altLang="zh-TW" dirty="0"/>
              <a:t>GAN</a:t>
            </a:r>
            <a:r>
              <a:rPr lang="zh-TW" altLang="en-US" dirty="0"/>
              <a:t>上呢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5890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Encoder &amp; Decoder </a:t>
            </a:r>
            <a:r>
              <a:rPr lang="zh-TW" altLang="en-US" dirty="0"/>
              <a:t>不做連接</a:t>
            </a:r>
          </a:p>
        </p:txBody>
      </p:sp>
    </p:spTree>
    <p:extLst>
      <p:ext uri="{BB962C8B-B14F-4D97-AF65-F5344CB8AC3E}">
        <p14:creationId xmlns:p14="http://schemas.microsoft.com/office/powerpoint/2010/main" val="3879943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除了讓</a:t>
            </a:r>
            <a:r>
              <a:rPr lang="en-US" altLang="zh-TW" dirty="0"/>
              <a:t>Generator</a:t>
            </a:r>
            <a:r>
              <a:rPr lang="zh-TW" altLang="en-US" dirty="0"/>
              <a:t>學習特徵對輸出的影響，我們也可以讓生成器輸出特徵</a:t>
            </a:r>
          </a:p>
        </p:txBody>
      </p:sp>
    </p:spTree>
    <p:extLst>
      <p:ext uri="{BB962C8B-B14F-4D97-AF65-F5344CB8AC3E}">
        <p14:creationId xmlns:p14="http://schemas.microsoft.com/office/powerpoint/2010/main" val="1762017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833740"/>
            <a:ext cx="8520600" cy="22984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173520"/>
            <a:ext cx="8520600" cy="88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5221652"/>
            <a:ext cx="548700" cy="4407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8587"/>
            <a:ext cx="8520600" cy="21986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529714"/>
            <a:ext cx="8520600" cy="145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5221652"/>
            <a:ext cx="548700" cy="4407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5221652"/>
            <a:ext cx="548700" cy="4407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C8675-F68D-42BC-B4AF-FBBA454D2090}" type="datetime1">
              <a:rPr lang="zh-TW" altLang="en-US" smtClean="0"/>
              <a:t>2021/6/16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224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408421"/>
            <a:ext cx="8520600" cy="942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5221652"/>
            <a:ext cx="548700" cy="4407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98318"/>
            <a:ext cx="8520600" cy="641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90488"/>
            <a:ext cx="8520600" cy="3825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221652"/>
            <a:ext cx="548700" cy="4407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98318"/>
            <a:ext cx="8520600" cy="641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90488"/>
            <a:ext cx="3999900" cy="3825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90488"/>
            <a:ext cx="3999900" cy="3825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5221652"/>
            <a:ext cx="548700" cy="4407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98318"/>
            <a:ext cx="8520600" cy="641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5221652"/>
            <a:ext cx="548700" cy="4407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622135"/>
            <a:ext cx="2808000" cy="8461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556009"/>
            <a:ext cx="2808000" cy="3560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5221652"/>
            <a:ext cx="548700" cy="4407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504057"/>
            <a:ext cx="6367800" cy="45806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5221652"/>
            <a:ext cx="548700" cy="4407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40"/>
            <a:ext cx="4572000" cy="57594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380852"/>
            <a:ext cx="4045200" cy="16598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138752"/>
            <a:ext cx="4045200" cy="1383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810785"/>
            <a:ext cx="3837000" cy="4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5221652"/>
            <a:ext cx="548700" cy="4407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737199"/>
            <a:ext cx="5998800" cy="6775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5221652"/>
            <a:ext cx="548700" cy="4407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98318"/>
            <a:ext cx="8520600" cy="64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90488"/>
            <a:ext cx="8520600" cy="382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5221652"/>
            <a:ext cx="548700" cy="4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JeremyCCHsu/tf-vaegan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hyperlink" Target="https://arxiv.org/pdf/1605.09782v7.pdf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peech.ee.ntu.edu.tw/~tlkagk/courses/MLDS_2018/Lecture/GANfeature.pdf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5" Type="http://schemas.openxmlformats.org/officeDocument/2006/relationships/hyperlink" Target="https://arxiv.org/pdf/1804.07723.pdf" TargetMode="External"/><Relationship Id="rId4" Type="http://schemas.openxmlformats.org/officeDocument/2006/relationships/hyperlink" Target="https://www.nvidia.com/research/inpainting/selection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ganlab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hyperlink" Target="https://speech.ee.ntu.edu.tw/~hylee/ml/ml2021-course-data/gan_v10.pdf" TargetMode="External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hyperlink" Target="https://speech.ee.ntu.edu.tw/~hylee/ml/ml2021-course-data/gan_v10.pdf" TargetMode="External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peech.ee.ntu.edu.tw/~hylee/ml/ml2021-course-data/gan_v10.pdf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11" Type="http://schemas.openxmlformats.org/officeDocument/2006/relationships/image" Target="../media/image78.png"/><Relationship Id="rId5" Type="http://schemas.openxmlformats.org/officeDocument/2006/relationships/image" Target="../media/image62.png"/><Relationship Id="rId10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ycts.github.io/weeklypapers/SeqGAN/" TargetMode="External"/><Relationship Id="rId4" Type="http://schemas.openxmlformats.org/officeDocument/2006/relationships/hyperlink" Target="https://arxiv.org/pdf/1609.05473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5.0992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sv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ndupuravinash/the-gan-zoo/" TargetMode="External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6.03657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tsu6767/InfoGAN-PyTorch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pdf/1512.09300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rxiv.org/pdf/1512.09300.pdf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753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90"/>
            </a:pPr>
            <a:r>
              <a:rPr lang="en-US" altLang="zh-TW" sz="3020"/>
              <a:t>Outline</a:t>
            </a:r>
            <a:endParaRPr sz="302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460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68300">
              <a:lnSpc>
                <a:spcPct val="150000"/>
              </a:lnSpc>
              <a:buSzPts val="2200"/>
            </a:pPr>
            <a:r>
              <a:rPr lang="en-US" altLang="zh-TW" sz="2200" dirty="0"/>
              <a:t>Feature Extraction</a:t>
            </a:r>
            <a:r>
              <a:rPr lang="zh-TW" altLang="en-US" sz="2200" dirty="0"/>
              <a:t>－</a:t>
            </a:r>
            <a:r>
              <a:rPr lang="en-US" altLang="zh-TW" sz="2200" dirty="0"/>
              <a:t>GAN+VAE</a:t>
            </a:r>
            <a:endParaRPr sz="2200" dirty="0"/>
          </a:p>
          <a:p>
            <a:pPr indent="-368300">
              <a:lnSpc>
                <a:spcPct val="150000"/>
              </a:lnSpc>
              <a:buSzPts val="2200"/>
            </a:pPr>
            <a:r>
              <a:rPr lang="en-US" altLang="zh-TW" sz="2200" dirty="0"/>
              <a:t>Photo Editing using GAN</a:t>
            </a:r>
            <a:endParaRPr sz="2200" dirty="0"/>
          </a:p>
          <a:p>
            <a:pPr indent="-368300">
              <a:lnSpc>
                <a:spcPct val="150000"/>
              </a:lnSpc>
              <a:buSzPts val="2200"/>
            </a:pPr>
            <a:r>
              <a:rPr lang="en-US" altLang="zh-TW" sz="2200" dirty="0"/>
              <a:t>Evaluate GAN</a:t>
            </a:r>
            <a:endParaRPr sz="2200" dirty="0"/>
          </a:p>
          <a:p>
            <a:pPr indent="-368300">
              <a:lnSpc>
                <a:spcPct val="150000"/>
              </a:lnSpc>
              <a:buSzPts val="2200"/>
            </a:pPr>
            <a:r>
              <a:rPr lang="en-US" altLang="zh-TW" sz="2200" dirty="0"/>
              <a:t>Flow-based Generative Model</a:t>
            </a:r>
            <a:endParaRPr sz="2200" dirty="0"/>
          </a:p>
          <a:p>
            <a:pPr indent="-368300">
              <a:lnSpc>
                <a:spcPct val="150000"/>
              </a:lnSpc>
              <a:buSzPts val="2200"/>
            </a:pPr>
            <a:r>
              <a:rPr lang="en-US" altLang="zh-TW" sz="2200" dirty="0"/>
              <a:t>Sequence generation by GAN</a:t>
            </a:r>
            <a:endParaRPr sz="2200" dirty="0"/>
          </a:p>
          <a:p>
            <a:pPr indent="-368300">
              <a:lnSpc>
                <a:spcPct val="150000"/>
              </a:lnSpc>
              <a:buSzPts val="2200"/>
            </a:pPr>
            <a:r>
              <a:rPr lang="en-US" altLang="zh-TW" sz="2200" dirty="0"/>
              <a:t>Homework</a:t>
            </a:r>
            <a:endParaRPr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17ADB-8392-4B9D-9566-164A6583AF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487" y="882600"/>
            <a:ext cx="2099226" cy="209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83CAEB18-6C2A-48DD-961D-E4CE8A3704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487" y="3031044"/>
            <a:ext cx="2099226" cy="209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2D91CBA4-9D80-4DF0-975E-348E7619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1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VAE-GAN</a:t>
            </a:r>
            <a:r>
              <a:rPr lang="zh-TW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en-US" altLang="zh-TW" sz="3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application</a:t>
            </a:r>
            <a:endParaRPr lang="zh-TW" altLang="en-US" sz="3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F633A08-AE92-4BDD-A9E4-CE6EFE15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25" y="1929000"/>
            <a:ext cx="3404271" cy="226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7125D3-86DE-4072-8432-B42776790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635" y="1929000"/>
            <a:ext cx="2269513" cy="226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3">
            <a:extLst>
              <a:ext uri="{FF2B5EF4-FFF2-40B4-BE49-F238E27FC236}">
                <a16:creationId xmlns:a16="http://schemas.microsoft.com/office/drawing/2014/main" id="{F1BDF5E2-9B7A-46C4-B992-BCC89997F9FF}"/>
              </a:ext>
            </a:extLst>
          </p:cNvPr>
          <p:cNvSpPr txBox="1"/>
          <p:nvPr/>
        </p:nvSpPr>
        <p:spPr>
          <a:xfrm>
            <a:off x="6722393" y="1552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隨機生成</a:t>
            </a:r>
          </a:p>
        </p:txBody>
      </p:sp>
      <p:sp>
        <p:nvSpPr>
          <p:cNvPr id="7" name="文字方塊 11">
            <a:extLst>
              <a:ext uri="{FF2B5EF4-FFF2-40B4-BE49-F238E27FC236}">
                <a16:creationId xmlns:a16="http://schemas.microsoft.com/office/drawing/2014/main" id="{2745E52B-FEA5-44BD-8BA8-4D51071CAE18}"/>
              </a:ext>
            </a:extLst>
          </p:cNvPr>
          <p:cNvSpPr txBox="1"/>
          <p:nvPr/>
        </p:nvSpPr>
        <p:spPr>
          <a:xfrm>
            <a:off x="1289753" y="155209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插值生成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向量合併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916D005A-790E-4A88-858C-67EA815D17D2}"/>
              </a:ext>
            </a:extLst>
          </p:cNvPr>
          <p:cNvSpPr/>
          <p:nvPr/>
        </p:nvSpPr>
        <p:spPr>
          <a:xfrm>
            <a:off x="679359" y="1930514"/>
            <a:ext cx="289506" cy="2275570"/>
          </a:xfrm>
          <a:prstGeom prst="frame">
            <a:avLst>
              <a:gd name="adj1" fmla="val 9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框架 9">
            <a:extLst>
              <a:ext uri="{FF2B5EF4-FFF2-40B4-BE49-F238E27FC236}">
                <a16:creationId xmlns:a16="http://schemas.microsoft.com/office/drawing/2014/main" id="{D0E729C1-18C9-4FEF-A111-A3D4AD87135F}"/>
              </a:ext>
            </a:extLst>
          </p:cNvPr>
          <p:cNvSpPr/>
          <p:nvPr/>
        </p:nvSpPr>
        <p:spPr>
          <a:xfrm>
            <a:off x="985643" y="1929000"/>
            <a:ext cx="271944" cy="2275569"/>
          </a:xfrm>
          <a:prstGeom prst="frame">
            <a:avLst>
              <a:gd name="adj1" fmla="val 906"/>
            </a:avLst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框架 11">
            <a:extLst>
              <a:ext uri="{FF2B5EF4-FFF2-40B4-BE49-F238E27FC236}">
                <a16:creationId xmlns:a16="http://schemas.microsoft.com/office/drawing/2014/main" id="{886FB7F5-4E26-48D7-80C4-32CE489F8B28}"/>
              </a:ext>
            </a:extLst>
          </p:cNvPr>
          <p:cNvSpPr/>
          <p:nvPr/>
        </p:nvSpPr>
        <p:spPr>
          <a:xfrm>
            <a:off x="1274364" y="1929000"/>
            <a:ext cx="2268647" cy="2275569"/>
          </a:xfrm>
          <a:prstGeom prst="frame">
            <a:avLst>
              <a:gd name="adj1" fmla="val 906"/>
            </a:avLst>
          </a:prstGeom>
          <a:solidFill>
            <a:schemeClr val="accent1">
              <a:lumMod val="75000"/>
            </a:schemeClr>
          </a:solidFill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05D834B-0181-49F3-9020-7106EC7AD02E}"/>
              </a:ext>
            </a:extLst>
          </p:cNvPr>
          <p:cNvSpPr txBox="1"/>
          <p:nvPr/>
        </p:nvSpPr>
        <p:spPr>
          <a:xfrm>
            <a:off x="5567734" y="87799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https://github.com/JeremyCCHsu/tf-vaegan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AD1CA465-3038-4702-936D-AEF54F73DEEB}"/>
              </a:ext>
            </a:extLst>
          </p:cNvPr>
          <p:cNvSpPr/>
          <p:nvPr/>
        </p:nvSpPr>
        <p:spPr>
          <a:xfrm>
            <a:off x="3543877" y="1930513"/>
            <a:ext cx="274884" cy="2269513"/>
          </a:xfrm>
          <a:prstGeom prst="frame">
            <a:avLst>
              <a:gd name="adj1" fmla="val 906"/>
            </a:avLst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框架 8">
            <a:extLst>
              <a:ext uri="{FF2B5EF4-FFF2-40B4-BE49-F238E27FC236}">
                <a16:creationId xmlns:a16="http://schemas.microsoft.com/office/drawing/2014/main" id="{467572F6-4934-4C70-B2D1-B77DADE9DD61}"/>
              </a:ext>
            </a:extLst>
          </p:cNvPr>
          <p:cNvSpPr/>
          <p:nvPr/>
        </p:nvSpPr>
        <p:spPr>
          <a:xfrm>
            <a:off x="3828464" y="1930513"/>
            <a:ext cx="255166" cy="2269513"/>
          </a:xfrm>
          <a:prstGeom prst="frame">
            <a:avLst>
              <a:gd name="adj1" fmla="val 9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33364BD-EDFB-4A95-91DE-CACEDFD5C167}"/>
              </a:ext>
            </a:extLst>
          </p:cNvPr>
          <p:cNvSpPr txBox="1"/>
          <p:nvPr/>
        </p:nvSpPr>
        <p:spPr>
          <a:xfrm>
            <a:off x="578225" y="4210160"/>
            <a:ext cx="430887" cy="9130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真實圖片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9D1CA99-EE65-4479-A60A-3717DB124050}"/>
              </a:ext>
            </a:extLst>
          </p:cNvPr>
          <p:cNvSpPr txBox="1"/>
          <p:nvPr/>
        </p:nvSpPr>
        <p:spPr>
          <a:xfrm>
            <a:off x="890783" y="4222159"/>
            <a:ext cx="430887" cy="9130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600" dirty="0">
                <a:solidFill>
                  <a:srgbClr val="00B050"/>
                </a:solidFill>
              </a:rPr>
              <a:t>重構圖片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53C19A3-0803-46EA-8265-624DA91CD738}"/>
              </a:ext>
            </a:extLst>
          </p:cNvPr>
          <p:cNvSpPr txBox="1"/>
          <p:nvPr/>
        </p:nvSpPr>
        <p:spPr>
          <a:xfrm>
            <a:off x="2151528" y="4230510"/>
            <a:ext cx="430887" cy="9130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600" dirty="0">
                <a:solidFill>
                  <a:schemeClr val="accent1">
                    <a:lumMod val="75000"/>
                  </a:schemeClr>
                </a:solidFill>
              </a:rPr>
              <a:t>向量插值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A9A4264-EA22-428F-A1D3-FE451F2C2D80}"/>
              </a:ext>
            </a:extLst>
          </p:cNvPr>
          <p:cNvSpPr txBox="1"/>
          <p:nvPr/>
        </p:nvSpPr>
        <p:spPr>
          <a:xfrm>
            <a:off x="3740603" y="4238789"/>
            <a:ext cx="430887" cy="9130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真實圖片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64C0429-0C4D-4F4D-9542-71F74D5604B2}"/>
              </a:ext>
            </a:extLst>
          </p:cNvPr>
          <p:cNvSpPr txBox="1"/>
          <p:nvPr/>
        </p:nvSpPr>
        <p:spPr>
          <a:xfrm>
            <a:off x="3451854" y="4238789"/>
            <a:ext cx="430887" cy="9130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600" dirty="0">
                <a:solidFill>
                  <a:srgbClr val="00B050"/>
                </a:solidFill>
              </a:rPr>
              <a:t>重構圖片</a:t>
            </a:r>
          </a:p>
        </p:txBody>
      </p:sp>
      <p:sp>
        <p:nvSpPr>
          <p:cNvPr id="19" name="投影片編號版面配置區 3">
            <a:extLst>
              <a:ext uri="{FF2B5EF4-FFF2-40B4-BE49-F238E27FC236}">
                <a16:creationId xmlns:a16="http://schemas.microsoft.com/office/drawing/2014/main" id="{520F6E71-B912-4223-B5E4-47A066F19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10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52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BiGAN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－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Adversarial Feature Learning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945A93E8-CC90-432A-BEEF-BE9ABF40B5D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鑑別器需辨別</a:t>
                </a:r>
                <a14:m>
                  <m:oMath xmlns:m="http://schemas.openxmlformats.org/officeDocument/2006/math"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𝐷𝑖𝑠</m:t>
                    </m:r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(</m:t>
                    </m:r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𝑥</m:t>
                    </m:r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,  </m:t>
                    </m:r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𝐸</m:t>
                    </m:r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(</m:t>
                    </m:r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𝑥</m:t>
                    </m:r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))</m:t>
                    </m:r>
                  </m:oMath>
                </a14:m>
                <a:r>
                  <a:rPr lang="zh-TW" altLang="en-US" sz="2200" dirty="0">
                    <a:solidFill>
                      <a:schemeClr val="tx1"/>
                    </a:solidFill>
                    <a:ea typeface="標楷體" panose="03000509000000000000" pitchFamily="65" charset="-120"/>
                  </a:rPr>
                  <a:t> 及</a:t>
                </a:r>
                <a14:m>
                  <m:oMath xmlns:m="http://schemas.openxmlformats.org/officeDocument/2006/math">
                    <m:r>
                      <a:rPr lang="zh-TW" alt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𝐷𝑖𝑠</m:t>
                    </m:r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(</m:t>
                    </m:r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𝐺</m:t>
                    </m:r>
                    <m:d>
                      <m:dPr>
                        <m:ctrlP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𝑧</m:t>
                        </m:r>
                      </m:e>
                    </m:d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,  </m:t>
                    </m:r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𝑧</m:t>
                    </m:r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)</m:t>
                    </m:r>
                  </m:oMath>
                </a14:m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。</a:t>
                </a:r>
                <a:endParaRPr lang="en-US" altLang="zh-TW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生成器需使 </a:t>
                </a:r>
                <a14:m>
                  <m:oMath xmlns:m="http://schemas.openxmlformats.org/officeDocument/2006/math">
                    <m:r>
                      <a:rPr lang="en-US" altLang="zh-TW" sz="2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G</m:t>
                    </m:r>
                    <m:d>
                      <m:dPr>
                        <m:ctrlPr>
                          <a:rPr lang="en-US" altLang="zh-TW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r>
                          <a:rPr lang="en-US" altLang="zh-TW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𝑧</m:t>
                        </m:r>
                      </m:e>
                    </m:d>
                    <m:r>
                      <a:rPr lang="en-US" altLang="zh-TW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, </m:t>
                    </m:r>
                    <m:r>
                      <a:rPr lang="en-US" altLang="zh-TW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𝑧</m:t>
                    </m:r>
                    <m:r>
                      <a:rPr lang="en-US" altLang="zh-TW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)</m:t>
                    </m:r>
                  </m:oMath>
                </a14:m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騙過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𝐷𝑖𝑠</m:t>
                    </m:r>
                  </m:oMath>
                </a14:m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。</a:t>
                </a:r>
                <a:endParaRPr lang="en-US" altLang="zh-TW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編碼器需使</a:t>
                </a:r>
                <a14:m>
                  <m:oMath xmlns:m="http://schemas.openxmlformats.org/officeDocument/2006/math"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(</m:t>
                    </m:r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𝑥</m:t>
                    </m:r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,  </m:t>
                    </m:r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𝐸</m:t>
                    </m:r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(</m:t>
                    </m:r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𝑥</m:t>
                    </m:r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))</m:t>
                    </m:r>
                    <m:r>
                      <a:rPr lang="zh-TW" alt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近似於</m:t>
                    </m:r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(</m:t>
                    </m:r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𝐺</m:t>
                    </m:r>
                    <m:d>
                      <m:d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𝑧</m:t>
                        </m:r>
                      </m:e>
                    </m:d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,  </m:t>
                    </m:r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𝑧</m:t>
                    </m:r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)</m:t>
                    </m:r>
                  </m:oMath>
                </a14:m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，好讓</a:t>
                </a:r>
                <a14:m>
                  <m:oMath xmlns:m="http://schemas.openxmlformats.org/officeDocument/2006/math">
                    <m:r>
                      <a:rPr lang="en-US" altLang="zh-TW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G</m:t>
                    </m:r>
                    <m:d>
                      <m:dPr>
                        <m:ctrlPr>
                          <a:rPr lang="en-US" altLang="zh-TW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r>
                          <a:rPr lang="en-US" altLang="zh-TW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𝑧</m:t>
                        </m:r>
                      </m:e>
                    </m:d>
                    <m:r>
                      <a:rPr lang="en-US" altLang="zh-TW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, </m:t>
                    </m:r>
                    <m:r>
                      <a:rPr lang="en-US" altLang="zh-TW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𝑧</m:t>
                    </m:r>
                    <m:r>
                      <a:rPr lang="en-US" altLang="zh-TW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)</m:t>
                    </m:r>
                  </m:oMath>
                </a14:m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騙過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𝐷𝑖𝑠</m:t>
                    </m:r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</m:oMath>
                </a14:m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。</a:t>
                </a:r>
                <a:endParaRPr lang="en-US" altLang="zh-TW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945A93E8-CC90-432A-BEEF-BE9ABF40B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r="-5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8F8BB2DE-2332-49F0-A46C-FA93D537E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7" y="2879725"/>
            <a:ext cx="6372225" cy="25050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186EAC2-679C-4042-BC62-0F7ABEF514E3}"/>
              </a:ext>
            </a:extLst>
          </p:cNvPr>
          <p:cNvSpPr txBox="1"/>
          <p:nvPr/>
        </p:nvSpPr>
        <p:spPr>
          <a:xfrm>
            <a:off x="6154079" y="1028878"/>
            <a:ext cx="2989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https://arxiv.org/pdf/1605.09782v7.pdf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2D1F2A2-6745-48B6-A3CA-1FDF62606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613" y="2728838"/>
            <a:ext cx="8038769" cy="66850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BAFF90B-4A31-4047-9B8F-6589EC438D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684" y="3548230"/>
            <a:ext cx="5762625" cy="857250"/>
          </a:xfrm>
          <a:prstGeom prst="rect">
            <a:avLst/>
          </a:prstGeom>
        </p:spPr>
      </p:pic>
      <p:sp>
        <p:nvSpPr>
          <p:cNvPr id="11" name="投影片編號版面配置區 3">
            <a:extLst>
              <a:ext uri="{FF2B5EF4-FFF2-40B4-BE49-F238E27FC236}">
                <a16:creationId xmlns:a16="http://schemas.microsoft.com/office/drawing/2014/main" id="{6CC9825D-DB8C-40DB-8594-FEBA6FE8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11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07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Domain-adversarial training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目的：以擷取特徵來使不同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Domain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的資料都可在同一分佈上。</a:t>
            </a:r>
            <a:endParaRPr lang="en-US" altLang="zh-TW" sz="2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CF747B9-0B95-43E1-B4E5-74EDA02BF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572"/>
          <a:stretch/>
        </p:blipFill>
        <p:spPr>
          <a:xfrm>
            <a:off x="648031" y="2478829"/>
            <a:ext cx="7847937" cy="280084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1E42483-69E0-456E-BFB9-052F9D9B71E4}"/>
              </a:ext>
            </a:extLst>
          </p:cNvPr>
          <p:cNvSpPr txBox="1"/>
          <p:nvPr/>
        </p:nvSpPr>
        <p:spPr>
          <a:xfrm>
            <a:off x="1198658" y="5261132"/>
            <a:ext cx="6746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http://speech.ee.ntu.edu.tw/~tlkagk/courses/MLDS_2018/Lecture/GANfeature.pdf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C54CF70-B502-4260-97E0-A5DBE5DDC73C}"/>
              </a:ext>
            </a:extLst>
          </p:cNvPr>
          <p:cNvSpPr txBox="1"/>
          <p:nvPr/>
        </p:nvSpPr>
        <p:spPr>
          <a:xfrm>
            <a:off x="1257718" y="4268996"/>
            <a:ext cx="3736921" cy="58477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Extractor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不僅要騙過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Domain Classifier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也要提升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Label Predictor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的準確度。</a:t>
            </a:r>
          </a:p>
        </p:txBody>
      </p:sp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8B9AD8AA-5E04-44E5-8D5B-878DC96E5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12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5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24588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US" altLang="zh-TW" sz="4200" dirty="0"/>
              <a:t>Intelligent Photo Editing</a:t>
            </a:r>
            <a:endParaRPr lang="en-US" sz="42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8879C81-16C6-4407-8553-D84BA3107BBA}"/>
              </a:ext>
            </a:extLst>
          </p:cNvPr>
          <p:cNvSpPr txBox="1"/>
          <p:nvPr/>
        </p:nvSpPr>
        <p:spPr>
          <a:xfrm>
            <a:off x="3030552" y="3300625"/>
            <a:ext cx="308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/>
              <a:t>Use Auto-Encoder and GAN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510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What we know …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Generator 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輸入向量 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z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具有特徵。</a:t>
            </a:r>
            <a:endParaRPr lang="en-US" altLang="zh-TW" sz="2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向量每一個維度都代表某一特徵。</a:t>
            </a:r>
            <a:endParaRPr lang="en-US" altLang="zh-TW" sz="2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如何得到圖片的特徵？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Auto-Encoder</a:t>
            </a:r>
          </a:p>
        </p:txBody>
      </p:sp>
      <p:sp>
        <p:nvSpPr>
          <p:cNvPr id="4" name="Google Shape;76;p16">
            <a:extLst>
              <a:ext uri="{FF2B5EF4-FFF2-40B4-BE49-F238E27FC236}">
                <a16:creationId xmlns:a16="http://schemas.microsoft.com/office/drawing/2014/main" id="{BF910E9A-FB87-40AA-B814-7B9105C02A06}"/>
              </a:ext>
            </a:extLst>
          </p:cNvPr>
          <p:cNvSpPr/>
          <p:nvPr/>
        </p:nvSpPr>
        <p:spPr>
          <a:xfrm>
            <a:off x="1271622" y="2778042"/>
            <a:ext cx="1476600" cy="8487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 dirty="0">
                <a:solidFill>
                  <a:schemeClr val="dk1"/>
                </a:solidFill>
              </a:rPr>
              <a:t>Generator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6" name="Google Shape;178;p22">
            <a:extLst>
              <a:ext uri="{FF2B5EF4-FFF2-40B4-BE49-F238E27FC236}">
                <a16:creationId xmlns:a16="http://schemas.microsoft.com/office/drawing/2014/main" id="{BE28F718-038F-46DE-B381-22DD70BCACB9}"/>
              </a:ext>
            </a:extLst>
          </p:cNvPr>
          <p:cNvSpPr/>
          <p:nvPr/>
        </p:nvSpPr>
        <p:spPr>
          <a:xfrm>
            <a:off x="2817157" y="3036353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EFB4168-8C2D-4F4F-82FE-7F2BB8C8C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004" y="2630892"/>
            <a:ext cx="1152525" cy="1143000"/>
          </a:xfrm>
          <a:prstGeom prst="rect">
            <a:avLst/>
          </a:prstGeom>
        </p:spPr>
      </p:pic>
      <p:sp>
        <p:nvSpPr>
          <p:cNvPr id="11" name="Google Shape;83;p16">
            <a:extLst>
              <a:ext uri="{FF2B5EF4-FFF2-40B4-BE49-F238E27FC236}">
                <a16:creationId xmlns:a16="http://schemas.microsoft.com/office/drawing/2014/main" id="{1C376BED-8BF1-47B0-B1D8-E51801D6FB42}"/>
              </a:ext>
            </a:extLst>
          </p:cNvPr>
          <p:cNvSpPr/>
          <p:nvPr/>
        </p:nvSpPr>
        <p:spPr>
          <a:xfrm>
            <a:off x="211981" y="2659242"/>
            <a:ext cx="547500" cy="1105200"/>
          </a:xfrm>
          <a:prstGeom prst="bracketPair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600"/>
          </a:p>
        </p:txBody>
      </p:sp>
      <p:sp>
        <p:nvSpPr>
          <p:cNvPr id="12" name="Google Shape;84;p16">
            <a:extLst>
              <a:ext uri="{FF2B5EF4-FFF2-40B4-BE49-F238E27FC236}">
                <a16:creationId xmlns:a16="http://schemas.microsoft.com/office/drawing/2014/main" id="{DCB7F47D-0957-49D9-8E12-7C650C22D1EA}"/>
              </a:ext>
            </a:extLst>
          </p:cNvPr>
          <p:cNvSpPr txBox="1"/>
          <p:nvPr/>
        </p:nvSpPr>
        <p:spPr>
          <a:xfrm>
            <a:off x="211981" y="2787492"/>
            <a:ext cx="547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 dirty="0"/>
              <a:t>1.7</a:t>
            </a:r>
            <a:endParaRPr sz="1600" dirty="0"/>
          </a:p>
          <a:p>
            <a:pPr algn="ctr"/>
            <a:r>
              <a:rPr lang="en-US" altLang="zh-TW" sz="1600" dirty="0"/>
              <a:t>0.5</a:t>
            </a:r>
            <a:endParaRPr sz="1600" dirty="0"/>
          </a:p>
          <a:p>
            <a:pPr algn="ctr"/>
            <a:r>
              <a:rPr lang="en-US" altLang="zh-TW" sz="1600" dirty="0"/>
              <a:t>…</a:t>
            </a:r>
            <a:endParaRPr sz="1600" dirty="0"/>
          </a:p>
          <a:p>
            <a:pPr algn="ctr"/>
            <a:r>
              <a:rPr lang="en-US" altLang="zh-TW" sz="1600" dirty="0"/>
              <a:t>-1.7</a:t>
            </a:r>
            <a:endParaRPr sz="1600" dirty="0"/>
          </a:p>
          <a:p>
            <a:pPr algn="ctr"/>
            <a:r>
              <a:rPr lang="en-US" altLang="zh-TW" sz="1600" dirty="0"/>
              <a:t>3.9</a:t>
            </a:r>
            <a:endParaRPr sz="1600" dirty="0"/>
          </a:p>
          <a:p>
            <a:pPr algn="ctr"/>
            <a:endParaRPr sz="1600" dirty="0"/>
          </a:p>
        </p:txBody>
      </p:sp>
      <p:sp>
        <p:nvSpPr>
          <p:cNvPr id="21" name="Google Shape;178;p22">
            <a:extLst>
              <a:ext uri="{FF2B5EF4-FFF2-40B4-BE49-F238E27FC236}">
                <a16:creationId xmlns:a16="http://schemas.microsoft.com/office/drawing/2014/main" id="{1A63DF8B-4E3A-4288-9EF4-774CCC1A975A}"/>
              </a:ext>
            </a:extLst>
          </p:cNvPr>
          <p:cNvSpPr/>
          <p:nvPr/>
        </p:nvSpPr>
        <p:spPr>
          <a:xfrm>
            <a:off x="863775" y="3027049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" name="Google Shape;76;p16">
            <a:extLst>
              <a:ext uri="{FF2B5EF4-FFF2-40B4-BE49-F238E27FC236}">
                <a16:creationId xmlns:a16="http://schemas.microsoft.com/office/drawing/2014/main" id="{1F9FC794-94BB-4209-9777-19A263E85C69}"/>
              </a:ext>
            </a:extLst>
          </p:cNvPr>
          <p:cNvSpPr/>
          <p:nvPr/>
        </p:nvSpPr>
        <p:spPr>
          <a:xfrm>
            <a:off x="5721631" y="2824658"/>
            <a:ext cx="1476600" cy="8487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 dirty="0">
                <a:solidFill>
                  <a:schemeClr val="dk1"/>
                </a:solidFill>
              </a:rPr>
              <a:t>Generator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3" name="Google Shape;178;p22">
            <a:extLst>
              <a:ext uri="{FF2B5EF4-FFF2-40B4-BE49-F238E27FC236}">
                <a16:creationId xmlns:a16="http://schemas.microsoft.com/office/drawing/2014/main" id="{6D6C579F-3950-40FA-81AD-2671A4A7C875}"/>
              </a:ext>
            </a:extLst>
          </p:cNvPr>
          <p:cNvSpPr/>
          <p:nvPr/>
        </p:nvSpPr>
        <p:spPr>
          <a:xfrm>
            <a:off x="7267166" y="3082969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83;p16">
            <a:extLst>
              <a:ext uri="{FF2B5EF4-FFF2-40B4-BE49-F238E27FC236}">
                <a16:creationId xmlns:a16="http://schemas.microsoft.com/office/drawing/2014/main" id="{1C3641BE-B8DC-49FF-88EF-CBC9238173B3}"/>
              </a:ext>
            </a:extLst>
          </p:cNvPr>
          <p:cNvSpPr/>
          <p:nvPr/>
        </p:nvSpPr>
        <p:spPr>
          <a:xfrm>
            <a:off x="4661990" y="2705858"/>
            <a:ext cx="547500" cy="1105200"/>
          </a:xfrm>
          <a:prstGeom prst="bracketPair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600"/>
          </a:p>
        </p:txBody>
      </p:sp>
      <p:sp>
        <p:nvSpPr>
          <p:cNvPr id="26" name="Google Shape;84;p16">
            <a:extLst>
              <a:ext uri="{FF2B5EF4-FFF2-40B4-BE49-F238E27FC236}">
                <a16:creationId xmlns:a16="http://schemas.microsoft.com/office/drawing/2014/main" id="{A90C34CC-CEE9-4507-A4F6-0677811F6DDF}"/>
              </a:ext>
            </a:extLst>
          </p:cNvPr>
          <p:cNvSpPr txBox="1"/>
          <p:nvPr/>
        </p:nvSpPr>
        <p:spPr>
          <a:xfrm>
            <a:off x="4661990" y="2834108"/>
            <a:ext cx="547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 dirty="0"/>
              <a:t>1.7</a:t>
            </a:r>
            <a:endParaRPr sz="1600" dirty="0"/>
          </a:p>
          <a:p>
            <a:pPr algn="ctr"/>
            <a:r>
              <a:rPr lang="en-US" altLang="zh-TW" sz="1600" dirty="0">
                <a:solidFill>
                  <a:srgbClr val="FF0000"/>
                </a:solidFill>
              </a:rPr>
              <a:t>-3.5</a:t>
            </a:r>
            <a:endParaRPr sz="1600" dirty="0">
              <a:solidFill>
                <a:srgbClr val="FF0000"/>
              </a:solidFill>
            </a:endParaRPr>
          </a:p>
          <a:p>
            <a:pPr algn="ctr"/>
            <a:r>
              <a:rPr lang="en-US" altLang="zh-TW" sz="1600" dirty="0"/>
              <a:t>…</a:t>
            </a:r>
            <a:endParaRPr sz="1600" dirty="0"/>
          </a:p>
          <a:p>
            <a:pPr algn="ctr"/>
            <a:r>
              <a:rPr lang="en-US" altLang="zh-TW" sz="1600" dirty="0"/>
              <a:t>-1.7</a:t>
            </a:r>
            <a:endParaRPr sz="1600" dirty="0"/>
          </a:p>
          <a:p>
            <a:pPr algn="ctr"/>
            <a:r>
              <a:rPr lang="en-US" altLang="zh-TW" sz="1600" dirty="0"/>
              <a:t>3.9</a:t>
            </a:r>
            <a:endParaRPr sz="1600" dirty="0"/>
          </a:p>
          <a:p>
            <a:pPr algn="ctr"/>
            <a:endParaRPr sz="1600" dirty="0"/>
          </a:p>
        </p:txBody>
      </p:sp>
      <p:sp>
        <p:nvSpPr>
          <p:cNvPr id="27" name="Google Shape;178;p22">
            <a:extLst>
              <a:ext uri="{FF2B5EF4-FFF2-40B4-BE49-F238E27FC236}">
                <a16:creationId xmlns:a16="http://schemas.microsoft.com/office/drawing/2014/main" id="{4E7DE014-06C9-4376-9EEF-5B33D060FF4F}"/>
              </a:ext>
            </a:extLst>
          </p:cNvPr>
          <p:cNvSpPr/>
          <p:nvPr/>
        </p:nvSpPr>
        <p:spPr>
          <a:xfrm>
            <a:off x="5313784" y="3073665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3D902ABC-A3C6-4B73-9F3C-3835C4455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250" y="2659242"/>
            <a:ext cx="1162050" cy="1190625"/>
          </a:xfrm>
          <a:prstGeom prst="rect">
            <a:avLst/>
          </a:prstGeom>
        </p:spPr>
      </p:pic>
      <p:sp>
        <p:nvSpPr>
          <p:cNvPr id="52" name="Google Shape;76;p16">
            <a:extLst>
              <a:ext uri="{FF2B5EF4-FFF2-40B4-BE49-F238E27FC236}">
                <a16:creationId xmlns:a16="http://schemas.microsoft.com/office/drawing/2014/main" id="{6093BEAF-56C0-4C5B-BC4C-AED1E072E096}"/>
              </a:ext>
            </a:extLst>
          </p:cNvPr>
          <p:cNvSpPr/>
          <p:nvPr/>
        </p:nvSpPr>
        <p:spPr>
          <a:xfrm>
            <a:off x="5413873" y="4492248"/>
            <a:ext cx="1476600" cy="8487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 dirty="0">
                <a:solidFill>
                  <a:schemeClr val="dk1"/>
                </a:solidFill>
              </a:rPr>
              <a:t>Generator</a:t>
            </a:r>
          </a:p>
          <a:p>
            <a:pPr algn="ctr"/>
            <a:r>
              <a:rPr lang="en-US" altLang="zh-TW" sz="1600" dirty="0">
                <a:solidFill>
                  <a:schemeClr val="dk1"/>
                </a:solidFill>
              </a:rPr>
              <a:t>(Decoder)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53" name="Google Shape;178;p22">
            <a:extLst>
              <a:ext uri="{FF2B5EF4-FFF2-40B4-BE49-F238E27FC236}">
                <a16:creationId xmlns:a16="http://schemas.microsoft.com/office/drawing/2014/main" id="{60F64469-066E-4A61-B6C7-9C3F32ADFF0B}"/>
              </a:ext>
            </a:extLst>
          </p:cNvPr>
          <p:cNvSpPr/>
          <p:nvPr/>
        </p:nvSpPr>
        <p:spPr>
          <a:xfrm>
            <a:off x="6959408" y="4750559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178;p22">
            <a:extLst>
              <a:ext uri="{FF2B5EF4-FFF2-40B4-BE49-F238E27FC236}">
                <a16:creationId xmlns:a16="http://schemas.microsoft.com/office/drawing/2014/main" id="{4A79E491-3FBD-464B-BF01-BCBEB1CCA5E1}"/>
              </a:ext>
            </a:extLst>
          </p:cNvPr>
          <p:cNvSpPr/>
          <p:nvPr/>
        </p:nvSpPr>
        <p:spPr>
          <a:xfrm>
            <a:off x="4299232" y="4747321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" name="Google Shape;76;p16">
            <a:extLst>
              <a:ext uri="{FF2B5EF4-FFF2-40B4-BE49-F238E27FC236}">
                <a16:creationId xmlns:a16="http://schemas.microsoft.com/office/drawing/2014/main" id="{77F79626-02BF-4CA1-AE3F-83A975D0E0B4}"/>
              </a:ext>
            </a:extLst>
          </p:cNvPr>
          <p:cNvSpPr/>
          <p:nvPr/>
        </p:nvSpPr>
        <p:spPr>
          <a:xfrm>
            <a:off x="2633832" y="4492248"/>
            <a:ext cx="1615275" cy="8487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 dirty="0">
                <a:solidFill>
                  <a:schemeClr val="dk1"/>
                </a:solidFill>
              </a:rPr>
              <a:t>Encoder</a:t>
            </a:r>
          </a:p>
          <a:p>
            <a:pPr algn="ctr"/>
            <a:r>
              <a:rPr lang="en-US" sz="1600" dirty="0">
                <a:solidFill>
                  <a:schemeClr val="dk1"/>
                </a:solidFill>
              </a:rPr>
              <a:t>(Discriminator)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56" name="Google Shape;178;p22">
            <a:extLst>
              <a:ext uri="{FF2B5EF4-FFF2-40B4-BE49-F238E27FC236}">
                <a16:creationId xmlns:a16="http://schemas.microsoft.com/office/drawing/2014/main" id="{064CFD91-935C-45C5-9EAA-25E7DD38039E}"/>
              </a:ext>
            </a:extLst>
          </p:cNvPr>
          <p:cNvSpPr/>
          <p:nvPr/>
        </p:nvSpPr>
        <p:spPr>
          <a:xfrm>
            <a:off x="2246131" y="4750559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CB59636-3A50-4776-894A-75E8C79B3AE8}"/>
              </a:ext>
            </a:extLst>
          </p:cNvPr>
          <p:cNvSpPr txBox="1"/>
          <p:nvPr/>
        </p:nvSpPr>
        <p:spPr>
          <a:xfrm>
            <a:off x="5906902" y="53617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fix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61" name="Google Shape;178;p22">
            <a:extLst>
              <a:ext uri="{FF2B5EF4-FFF2-40B4-BE49-F238E27FC236}">
                <a16:creationId xmlns:a16="http://schemas.microsoft.com/office/drawing/2014/main" id="{DB3065ED-D960-43DE-B4C8-B167EFD857B7}"/>
              </a:ext>
            </a:extLst>
          </p:cNvPr>
          <p:cNvSpPr/>
          <p:nvPr/>
        </p:nvSpPr>
        <p:spPr>
          <a:xfrm>
            <a:off x="5024836" y="4750559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EF9607B-C529-4E15-856B-C752A3F1AF02}"/>
              </a:ext>
            </a:extLst>
          </p:cNvPr>
          <p:cNvSpPr txBox="1"/>
          <p:nvPr/>
        </p:nvSpPr>
        <p:spPr>
          <a:xfrm>
            <a:off x="4663064" y="47473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z</a:t>
            </a:r>
            <a:endParaRPr lang="zh-TW" altLang="en-US" sz="1600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578B59AE-5F92-4B40-B302-FC53A0C1C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255" y="4343212"/>
            <a:ext cx="1152525" cy="1143000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DFB6E26D-41BB-4B42-962B-642CE7E54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22" y="4354702"/>
            <a:ext cx="1152525" cy="1143000"/>
          </a:xfrm>
          <a:prstGeom prst="rect">
            <a:avLst/>
          </a:prstGeom>
        </p:spPr>
      </p:pic>
      <p:cxnSp>
        <p:nvCxnSpPr>
          <p:cNvPr id="66" name="接點: 肘形 65">
            <a:extLst>
              <a:ext uri="{FF2B5EF4-FFF2-40B4-BE49-F238E27FC236}">
                <a16:creationId xmlns:a16="http://schemas.microsoft.com/office/drawing/2014/main" id="{4FDB28BD-D615-492B-982F-DEB21C9CEA81}"/>
              </a:ext>
            </a:extLst>
          </p:cNvPr>
          <p:cNvCxnSpPr>
            <a:stCxn id="64" idx="0"/>
            <a:endCxn id="63" idx="0"/>
          </p:cNvCxnSpPr>
          <p:nvPr/>
        </p:nvCxnSpPr>
        <p:spPr>
          <a:xfrm rot="5400000" flipH="1" flipV="1">
            <a:off x="4785556" y="1196741"/>
            <a:ext cx="11490" cy="6304433"/>
          </a:xfrm>
          <a:prstGeom prst="bentConnector3">
            <a:avLst>
              <a:gd name="adj1" fmla="val 2089556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A0074CF1-AD86-4C3E-ACA4-27A5B02CE011}"/>
              </a:ext>
            </a:extLst>
          </p:cNvPr>
          <p:cNvSpPr txBox="1"/>
          <p:nvPr/>
        </p:nvSpPr>
        <p:spPr>
          <a:xfrm>
            <a:off x="3750323" y="4084922"/>
            <a:ext cx="2040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As close as possible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70" name="投影片編號版面配置區 3">
            <a:extLst>
              <a:ext uri="{FF2B5EF4-FFF2-40B4-BE49-F238E27FC236}">
                <a16:creationId xmlns:a16="http://schemas.microsoft.com/office/drawing/2014/main" id="{1467449D-5A08-4548-893A-D63F39F5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14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397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Style transfer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將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Encoder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輸出的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Embedding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當作特徵。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4E2C40-F865-45C3-94B1-37C6C2E84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996" y="1812109"/>
            <a:ext cx="5622008" cy="23408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3E8C44-F0B8-49B5-BEA9-6EE256360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803" y="4160141"/>
            <a:ext cx="4834394" cy="7241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2943F76-A4A2-4888-B440-839CBE48F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312" y="4951396"/>
            <a:ext cx="4415376" cy="61947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69C1006-7D0D-4C27-A47E-64EF14F3C5A0}"/>
              </a:ext>
            </a:extLst>
          </p:cNvPr>
          <p:cNvSpPr txBox="1"/>
          <p:nvPr/>
        </p:nvSpPr>
        <p:spPr>
          <a:xfrm>
            <a:off x="1418703" y="4924536"/>
            <a:ext cx="736100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sz="1800" dirty="0"/>
              <a:t>Short</a:t>
            </a:r>
          </a:p>
          <a:p>
            <a:pPr algn="ctr"/>
            <a:r>
              <a:rPr lang="en-US" altLang="zh-TW" sz="1800" dirty="0"/>
              <a:t>Hair</a:t>
            </a:r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0DD6168-776A-4FA4-8E49-A20D4CFFC708}"/>
              </a:ext>
            </a:extLst>
          </p:cNvPr>
          <p:cNvSpPr txBox="1"/>
          <p:nvPr/>
        </p:nvSpPr>
        <p:spPr>
          <a:xfrm>
            <a:off x="7008433" y="4925986"/>
            <a:ext cx="697627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sz="1800" dirty="0"/>
              <a:t>Long</a:t>
            </a:r>
          </a:p>
          <a:p>
            <a:pPr algn="ctr"/>
            <a:r>
              <a:rPr lang="en-US" altLang="zh-TW" sz="1800" dirty="0"/>
              <a:t>Hair</a:t>
            </a:r>
            <a:endParaRPr lang="zh-TW" altLang="en-US" sz="1800" dirty="0"/>
          </a:p>
        </p:txBody>
      </p:sp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34BE405E-3B60-49DF-8D74-0AD6FE37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15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302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Editing Photos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945A93E8-CC90-432A-BEEF-BE9ABF40B5D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先取得原圖的特徵</a:t>
                </a:r>
                <a:r>
                  <a:rPr lang="en-US" altLang="zh-TW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(Embedding)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。</a:t>
                </a:r>
                <a:endParaRPr lang="en-US" altLang="zh-TW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加上使用者的條件 </a:t>
                </a:r>
                <a:r>
                  <a:rPr lang="en-US" altLang="zh-TW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 </a:t>
                </a:r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成為</a:t>
                </a:r>
                <a14:m>
                  <m:oMath xmlns:m="http://schemas.openxmlformats.org/officeDocument/2006/math">
                    <m:r>
                      <a:rPr lang="zh-TW" altLang="en-US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。</a:t>
                </a:r>
                <a:endParaRPr lang="en-US" altLang="zh-TW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endParaRPr lang="zh-TW" altLang="en-US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endParaRPr lang="en-US" altLang="zh-TW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endParaRPr lang="zh-TW" altLang="en-US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945A93E8-CC90-432A-BEEF-BE9ABF40B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10F581E4-DE4C-498E-A4A2-54084B56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97" y="4077985"/>
            <a:ext cx="7347005" cy="59975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6DD5F27-8D16-498E-BEB2-A870A364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291" y="10516"/>
            <a:ext cx="1211474" cy="124421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49A66A0-9128-4A48-998E-B428CEB8E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025" y="10516"/>
            <a:ext cx="1270975" cy="124421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B161508-58F7-4521-914A-E5E700467B91}"/>
              </a:ext>
            </a:extLst>
          </p:cNvPr>
          <p:cNvSpPr txBox="1"/>
          <p:nvPr/>
        </p:nvSpPr>
        <p:spPr>
          <a:xfrm>
            <a:off x="7545765" y="432099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+</a:t>
            </a:r>
            <a:endParaRPr lang="zh-TW" altLang="en-US" sz="2000" b="1" dirty="0"/>
          </a:p>
        </p:txBody>
      </p:sp>
      <p:sp>
        <p:nvSpPr>
          <p:cNvPr id="11" name="Google Shape;178;p22">
            <a:extLst>
              <a:ext uri="{FF2B5EF4-FFF2-40B4-BE49-F238E27FC236}">
                <a16:creationId xmlns:a16="http://schemas.microsoft.com/office/drawing/2014/main" id="{9A4521F1-6885-4424-AA39-81A3A53204C5}"/>
              </a:ext>
            </a:extLst>
          </p:cNvPr>
          <p:cNvSpPr/>
          <p:nvPr/>
        </p:nvSpPr>
        <p:spPr>
          <a:xfrm rot="10800000">
            <a:off x="5924326" y="457281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6C66982-F6AF-43AE-A6C0-46AB0500A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666" y="26958"/>
            <a:ext cx="1193172" cy="12442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98E2156-A2D0-4FDB-89AF-AF59AEA1F23D}"/>
                  </a:ext>
                </a:extLst>
              </p:cNvPr>
              <p:cNvSpPr txBox="1"/>
              <p:nvPr/>
            </p:nvSpPr>
            <p:spPr>
              <a:xfrm>
                <a:off x="6708682" y="1180778"/>
                <a:ext cx="462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98E2156-A2D0-4FDB-89AF-AF59AEA1F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682" y="1180778"/>
                <a:ext cx="462691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DDAA8D13-79CC-4BBF-930D-615ADCA46937}"/>
              </a:ext>
            </a:extLst>
          </p:cNvPr>
          <p:cNvSpPr txBox="1"/>
          <p:nvPr/>
        </p:nvSpPr>
        <p:spPr>
          <a:xfrm>
            <a:off x="8376244" y="11807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/>
              <a:t>c</a:t>
            </a:r>
            <a:endParaRPr lang="zh-TW" alt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F8B66693-3260-49AF-9403-C1AAD46C312F}"/>
                  </a:ext>
                </a:extLst>
              </p:cNvPr>
              <p:cNvSpPr txBox="1"/>
              <p:nvPr/>
            </p:nvSpPr>
            <p:spPr>
              <a:xfrm>
                <a:off x="5078766" y="1189929"/>
                <a:ext cx="364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F8B66693-3260-49AF-9403-C1AAD46C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66" y="1189929"/>
                <a:ext cx="3649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橢圓 16">
            <a:extLst>
              <a:ext uri="{FF2B5EF4-FFF2-40B4-BE49-F238E27FC236}">
                <a16:creationId xmlns:a16="http://schemas.microsoft.com/office/drawing/2014/main" id="{C2655690-E10F-46FA-8009-4DB5E80B23E7}"/>
              </a:ext>
            </a:extLst>
          </p:cNvPr>
          <p:cNvSpPr/>
          <p:nvPr/>
        </p:nvSpPr>
        <p:spPr>
          <a:xfrm>
            <a:off x="5793584" y="1731030"/>
            <a:ext cx="1944000" cy="1944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524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F4DC456F-A31D-4259-8B9C-D9816AD4F9E5}"/>
              </a:ext>
            </a:extLst>
          </p:cNvPr>
          <p:cNvSpPr/>
          <p:nvPr/>
        </p:nvSpPr>
        <p:spPr>
          <a:xfrm>
            <a:off x="6153584" y="2145140"/>
            <a:ext cx="612000" cy="612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39618A6C-C87E-4DB3-BCC5-32490F26C30B}"/>
              </a:ext>
            </a:extLst>
          </p:cNvPr>
          <p:cNvSpPr/>
          <p:nvPr/>
        </p:nvSpPr>
        <p:spPr>
          <a:xfrm>
            <a:off x="6405584" y="240745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A6C36D82-B3B9-4ED9-92BD-081AC0748C40}"/>
              </a:ext>
            </a:extLst>
          </p:cNvPr>
          <p:cNvSpPr/>
          <p:nvPr/>
        </p:nvSpPr>
        <p:spPr>
          <a:xfrm>
            <a:off x="6202545" y="2205620"/>
            <a:ext cx="108000" cy="108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40C9515-4B45-4FDF-A177-F17A8344850E}"/>
              </a:ext>
            </a:extLst>
          </p:cNvPr>
          <p:cNvCxnSpPr>
            <a:cxnSpLocks/>
            <a:stCxn id="19" idx="1"/>
            <a:endCxn id="20" idx="5"/>
          </p:cNvCxnSpPr>
          <p:nvPr/>
        </p:nvCxnSpPr>
        <p:spPr>
          <a:xfrm flipH="1" flipV="1">
            <a:off x="6294729" y="2297804"/>
            <a:ext cx="126671" cy="1254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15EEA834-297A-42AC-A9DD-CD2ACF0B15A7}"/>
              </a:ext>
            </a:extLst>
          </p:cNvPr>
          <p:cNvCxnSpPr>
            <a:cxnSpLocks/>
            <a:stCxn id="20" idx="1"/>
            <a:endCxn id="16" idx="2"/>
          </p:cNvCxnSpPr>
          <p:nvPr/>
        </p:nvCxnSpPr>
        <p:spPr>
          <a:xfrm flipH="1" flipV="1">
            <a:off x="5261252" y="1559261"/>
            <a:ext cx="957109" cy="6621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A9AD413-2CFF-4E2A-951C-E9022EE69C16}"/>
              </a:ext>
            </a:extLst>
          </p:cNvPr>
          <p:cNvCxnSpPr>
            <a:cxnSpLocks/>
            <a:stCxn id="19" idx="7"/>
            <a:endCxn id="14" idx="2"/>
          </p:cNvCxnSpPr>
          <p:nvPr/>
        </p:nvCxnSpPr>
        <p:spPr>
          <a:xfrm flipV="1">
            <a:off x="6497768" y="1550110"/>
            <a:ext cx="442260" cy="873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CE34576-04BD-4225-A043-C23CD3E320DD}"/>
              </a:ext>
            </a:extLst>
          </p:cNvPr>
          <p:cNvCxnSpPr/>
          <p:nvPr/>
        </p:nvCxnSpPr>
        <p:spPr>
          <a:xfrm>
            <a:off x="2949934" y="4508390"/>
            <a:ext cx="114498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127FB271-C21E-4477-94B1-97345ACBA768}"/>
              </a:ext>
            </a:extLst>
          </p:cNvPr>
          <p:cNvCxnSpPr>
            <a:cxnSpLocks/>
          </p:cNvCxnSpPr>
          <p:nvPr/>
        </p:nvCxnSpPr>
        <p:spPr>
          <a:xfrm>
            <a:off x="4484536" y="4508390"/>
            <a:ext cx="159850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D42EF6FD-229D-42D8-BB5A-26995B9E2CF6}"/>
              </a:ext>
            </a:extLst>
          </p:cNvPr>
          <p:cNvCxnSpPr>
            <a:cxnSpLocks/>
          </p:cNvCxnSpPr>
          <p:nvPr/>
        </p:nvCxnSpPr>
        <p:spPr>
          <a:xfrm>
            <a:off x="6521372" y="4508390"/>
            <a:ext cx="159850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6458D298-A105-41F3-A1C5-6ABE976579CD}"/>
                  </a:ext>
                </a:extLst>
              </p:cNvPr>
              <p:cNvSpPr txBox="1"/>
              <p:nvPr/>
            </p:nvSpPr>
            <p:spPr>
              <a:xfrm>
                <a:off x="2700151" y="3508525"/>
                <a:ext cx="16445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期望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TW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符合 </a:t>
                </a:r>
                <a:r>
                  <a:rPr lang="en-US" altLang="zh-TW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</a:t>
                </a:r>
                <a:endParaRPr lang="zh-TW" altLang="en-US" sz="2000" dirty="0"/>
              </a:p>
            </p:txBody>
          </p:sp>
        </mc:Choice>
        <mc:Fallback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6458D298-A105-41F3-A1C5-6ABE97657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51" y="3508525"/>
                <a:ext cx="1644553" cy="400110"/>
              </a:xfrm>
              <a:prstGeom prst="rect">
                <a:avLst/>
              </a:prstGeom>
              <a:blipFill>
                <a:blip r:embed="rId9"/>
                <a:stretch>
                  <a:fillRect l="-4074" t="-9231" r="-2593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E297ADA2-DCC7-4A3B-B6C6-E6827C788658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3522428" y="3908635"/>
            <a:ext cx="0" cy="2260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AA81A335-9CFC-46FA-9FBF-2625C20C00A8}"/>
                  </a:ext>
                </a:extLst>
              </p:cNvPr>
              <p:cNvSpPr txBox="1"/>
              <p:nvPr/>
            </p:nvSpPr>
            <p:spPr>
              <a:xfrm>
                <a:off x="4572000" y="3510730"/>
                <a:ext cx="15756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越相近</a:t>
                </a:r>
                <a:endParaRPr lang="zh-TW" altLang="en-US" sz="2000" dirty="0"/>
              </a:p>
            </p:txBody>
          </p:sp>
        </mc:Choice>
        <mc:Fallback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AA81A335-9CFC-46FA-9FBF-2625C20C0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10730"/>
                <a:ext cx="1575624" cy="400110"/>
              </a:xfrm>
              <a:prstGeom prst="rect">
                <a:avLst/>
              </a:prstGeom>
              <a:blipFill>
                <a:blip r:embed="rId10"/>
                <a:stretch>
                  <a:fillRect l="-3876" t="-9091" r="-3488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D0EE4BC8-2729-4CDF-8FD9-15B445916289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5359812" y="3910840"/>
            <a:ext cx="0" cy="251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E2973FA0-DAEF-4FCE-91A5-56EEBCAF0A6D}"/>
              </a:ext>
            </a:extLst>
          </p:cNvPr>
          <p:cNvSpPr txBox="1"/>
          <p:nvPr/>
        </p:nvSpPr>
        <p:spPr>
          <a:xfrm>
            <a:off x="6612044" y="352698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與真實越相近</a:t>
            </a:r>
            <a:endParaRPr lang="zh-TW" altLang="en-US" sz="2000" dirty="0"/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EF442512-A5A3-4C7A-96C4-63720CF06AF8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7473819" y="3927098"/>
            <a:ext cx="0" cy="2347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投影片編號版面配置區 3">
            <a:extLst>
              <a:ext uri="{FF2B5EF4-FFF2-40B4-BE49-F238E27FC236}">
                <a16:creationId xmlns:a16="http://schemas.microsoft.com/office/drawing/2014/main" id="{101F1E7B-9A5E-44DE-88ED-A699A3CB8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16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606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Image Completion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B281381-1725-4202-AC1F-D78089C7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1020"/>
            <a:ext cx="9144000" cy="331663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4B180B5-3B8D-403A-9FFC-B9ECF6813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21" y="1385720"/>
            <a:ext cx="6523852" cy="412723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F00301A-8A8B-41CF-A8E3-6190D55826E4}"/>
              </a:ext>
            </a:extLst>
          </p:cNvPr>
          <p:cNvSpPr txBox="1"/>
          <p:nvPr/>
        </p:nvSpPr>
        <p:spPr>
          <a:xfrm>
            <a:off x="4572000" y="809136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https://www.nvidia.com/research/inpainting/selection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https://arxiv.org/pdf/1804.07723.pdf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大哥哥」這類「缺德梗」是如何氾濫的？ - 游研社Discussions | TapTap 游研社Group">
            <a:extLst>
              <a:ext uri="{FF2B5EF4-FFF2-40B4-BE49-F238E27FC236}">
                <a16:creationId xmlns:a16="http://schemas.microsoft.com/office/drawing/2014/main" id="{16DE2968-822C-4DA8-B8FE-4ED1ADC9C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60" y="5150520"/>
            <a:ext cx="774140" cy="5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投影片編號版面配置區 3">
            <a:extLst>
              <a:ext uri="{FF2B5EF4-FFF2-40B4-BE49-F238E27FC236}">
                <a16:creationId xmlns:a16="http://schemas.microsoft.com/office/drawing/2014/main" id="{81E57B6B-CE26-4DDD-B31B-DF7C273C3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17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48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24588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indent="-368300">
              <a:lnSpc>
                <a:spcPct val="150000"/>
              </a:lnSpc>
              <a:buSzPts val="2200"/>
            </a:pPr>
            <a:r>
              <a:rPr lang="en-US" altLang="zh-TW" sz="4400" dirty="0"/>
              <a:t>Evaluation of GAN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8879C81-16C6-4407-8553-D84BA3107BBA}"/>
              </a:ext>
            </a:extLst>
          </p:cNvPr>
          <p:cNvSpPr txBox="1"/>
          <p:nvPr/>
        </p:nvSpPr>
        <p:spPr>
          <a:xfrm>
            <a:off x="3498632" y="330062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/>
              <a:t>How good GAN is 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67160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GAN’ s Problem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Mode Drop</a:t>
            </a:r>
          </a:p>
          <a:p>
            <a:pPr lvl="1"/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生成未分佈在完整的真實資料上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spcBef>
                <a:spcPts val="2400"/>
              </a:spcBef>
            </a:pP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Mode Collapse</a:t>
            </a:r>
          </a:p>
          <a:p>
            <a:pPr lvl="1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Generator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只生成特定的資料點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F81D5C1-3998-4562-8C37-086E0605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6" y="916280"/>
            <a:ext cx="3973250" cy="44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5C7FD7C-9B1E-467C-A559-DA316AD57689}"/>
              </a:ext>
            </a:extLst>
          </p:cNvPr>
          <p:cNvSpPr txBox="1"/>
          <p:nvPr/>
        </p:nvSpPr>
        <p:spPr>
          <a:xfrm>
            <a:off x="4733429" y="534769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400" b="0" i="0" u="sng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https://poloclub.github.io/ganlab/</a:t>
            </a:r>
            <a:endParaRPr kumimoji="0" lang="zh-TW" altLang="zh-TW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C12B89D-71E2-4241-A48F-F475F0A57D18}"/>
              </a:ext>
            </a:extLst>
          </p:cNvPr>
          <p:cNvCxnSpPr/>
          <p:nvPr/>
        </p:nvCxnSpPr>
        <p:spPr>
          <a:xfrm>
            <a:off x="5128591" y="3458817"/>
            <a:ext cx="15186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C289A9E-05E5-447E-9F90-831C035060BD}"/>
              </a:ext>
            </a:extLst>
          </p:cNvPr>
          <p:cNvCxnSpPr>
            <a:cxnSpLocks/>
          </p:cNvCxnSpPr>
          <p:nvPr/>
        </p:nvCxnSpPr>
        <p:spPr>
          <a:xfrm flipV="1">
            <a:off x="6647290" y="1290488"/>
            <a:ext cx="1956021" cy="216832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C4F56E0-21EF-42BD-B4CF-F9DEB1E0DA46}"/>
              </a:ext>
            </a:extLst>
          </p:cNvPr>
          <p:cNvSpPr txBox="1"/>
          <p:nvPr/>
        </p:nvSpPr>
        <p:spPr>
          <a:xfrm>
            <a:off x="5188151" y="1371282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 Drop</a:t>
            </a:r>
            <a:endParaRPr lang="zh-TW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39EBB98-9F29-4D0C-9727-BF091000C82E}"/>
              </a:ext>
            </a:extLst>
          </p:cNvPr>
          <p:cNvSpPr txBox="1"/>
          <p:nvPr/>
        </p:nvSpPr>
        <p:spPr>
          <a:xfrm>
            <a:off x="7169351" y="3682664"/>
            <a:ext cx="1491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 Collapse</a:t>
            </a:r>
            <a:endParaRPr lang="zh-TW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投影片編號版面配置區 3">
            <a:extLst>
              <a:ext uri="{FF2B5EF4-FFF2-40B4-BE49-F238E27FC236}">
                <a16:creationId xmlns:a16="http://schemas.microsoft.com/office/drawing/2014/main" id="{8A3E88D8-C3D9-48B3-9C50-E3AE74F05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19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69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24588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US" altLang="zh-TW" sz="4200"/>
              <a:t>Feature Extraction</a:t>
            </a:r>
            <a:endParaRPr sz="420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8879C81-16C6-4407-8553-D84BA3107BBA}"/>
              </a:ext>
            </a:extLst>
          </p:cNvPr>
          <p:cNvSpPr txBox="1"/>
          <p:nvPr/>
        </p:nvSpPr>
        <p:spPr>
          <a:xfrm>
            <a:off x="3133144" y="3300625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/>
              <a:t>Use Auto-Encoder in GAN</a:t>
            </a:r>
            <a:endParaRPr lang="zh-TW" altLang="en-US" sz="18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90A4CD1-B7C2-4015-A701-8FC22590B6F7}"/>
              </a:ext>
            </a:extLst>
          </p:cNvPr>
          <p:cNvCxnSpPr>
            <a:cxnSpLocks/>
          </p:cNvCxnSpPr>
          <p:nvPr/>
        </p:nvCxnSpPr>
        <p:spPr>
          <a:xfrm>
            <a:off x="2878830" y="4530290"/>
            <a:ext cx="5431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F51801E2-154D-45E9-A186-7089605E4BF9}"/>
              </a:ext>
            </a:extLst>
          </p:cNvPr>
          <p:cNvCxnSpPr>
            <a:cxnSpLocks/>
          </p:cNvCxnSpPr>
          <p:nvPr/>
        </p:nvCxnSpPr>
        <p:spPr>
          <a:xfrm>
            <a:off x="2878830" y="3161728"/>
            <a:ext cx="5431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D1DDD79-A91B-4DED-816F-5B260FCD2345}"/>
              </a:ext>
            </a:extLst>
          </p:cNvPr>
          <p:cNvCxnSpPr>
            <a:cxnSpLocks/>
          </p:cNvCxnSpPr>
          <p:nvPr/>
        </p:nvCxnSpPr>
        <p:spPr>
          <a:xfrm>
            <a:off x="2878830" y="1836510"/>
            <a:ext cx="5431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4B29DADE-35EB-460B-9C95-70C1950F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Diversity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55083F-FBE2-4CE5-A48A-FD780EE6E612}"/>
              </a:ext>
            </a:extLst>
          </p:cNvPr>
          <p:cNvSpPr/>
          <p:nvPr/>
        </p:nvSpPr>
        <p:spPr>
          <a:xfrm>
            <a:off x="2117315" y="1548336"/>
            <a:ext cx="868813" cy="549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r>
              <a:rPr lang="en-US" altLang="zh-TW" sz="2016" kern="1200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CNN</a:t>
            </a:r>
            <a:endParaRPr lang="zh-TW" altLang="en-US" sz="2016" kern="1200" dirty="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8B37745-83B1-426F-8C4C-10CD7F231BDD}"/>
                  </a:ext>
                </a:extLst>
              </p:cNvPr>
              <p:cNvSpPr txBox="1"/>
              <p:nvPr/>
            </p:nvSpPr>
            <p:spPr>
              <a:xfrm>
                <a:off x="1254983" y="1657426"/>
                <a:ext cx="33522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383957">
                  <a:buClrTx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016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endParaRP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8B37745-83B1-426F-8C4C-10CD7F231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983" y="1657426"/>
                <a:ext cx="335220" cy="310213"/>
              </a:xfrm>
              <a:prstGeom prst="rect">
                <a:avLst/>
              </a:prstGeom>
              <a:blipFill>
                <a:blip r:embed="rId2"/>
                <a:stretch>
                  <a:fillRect l="-18182" r="-5455" b="-274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66797E68-ED51-449F-8497-DA81C030D3EC}"/>
              </a:ext>
            </a:extLst>
          </p:cNvPr>
          <p:cNvSpPr txBox="1"/>
          <p:nvPr/>
        </p:nvSpPr>
        <p:spPr>
          <a:xfrm>
            <a:off x="6177760" y="4363531"/>
            <a:ext cx="1819426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83957">
              <a:buClrTx/>
              <a:defRPr/>
            </a:pPr>
            <a:r>
              <a:rPr lang="en-US" altLang="zh-TW" sz="2016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low </a:t>
            </a:r>
            <a:r>
              <a:rPr lang="en-US" altLang="zh-TW" sz="2016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diversity</a:t>
            </a:r>
            <a:endParaRPr lang="zh-TW" altLang="en-US" sz="2016" kern="12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AADF23-845C-4456-A7E3-EEEFC3E66385}"/>
              </a:ext>
            </a:extLst>
          </p:cNvPr>
          <p:cNvSpPr/>
          <p:nvPr/>
        </p:nvSpPr>
        <p:spPr>
          <a:xfrm>
            <a:off x="2117315" y="2886888"/>
            <a:ext cx="868813" cy="549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r>
              <a:rPr lang="en-US" altLang="zh-TW" sz="2016" kern="1200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CNN</a:t>
            </a:r>
            <a:endParaRPr lang="zh-TW" altLang="en-US" sz="2016" kern="1200" dirty="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8FB7F12-D346-4EC6-B052-06958E800E78}"/>
                  </a:ext>
                </a:extLst>
              </p:cNvPr>
              <p:cNvSpPr txBox="1"/>
              <p:nvPr/>
            </p:nvSpPr>
            <p:spPr>
              <a:xfrm>
                <a:off x="1254983" y="2995978"/>
                <a:ext cx="340734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383957">
                  <a:buClrTx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016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endParaRPr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8FB7F12-D346-4EC6-B052-06958E800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983" y="2995978"/>
                <a:ext cx="340734" cy="310213"/>
              </a:xfrm>
              <a:prstGeom prst="rect">
                <a:avLst/>
              </a:prstGeom>
              <a:blipFill>
                <a:blip r:embed="rId3"/>
                <a:stretch>
                  <a:fillRect l="-17857" r="-5357" b="-274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E16AF3D6-0D43-4876-AF68-35A0CBAB9F5C}"/>
              </a:ext>
            </a:extLst>
          </p:cNvPr>
          <p:cNvSpPr/>
          <p:nvPr/>
        </p:nvSpPr>
        <p:spPr>
          <a:xfrm>
            <a:off x="2117315" y="4266115"/>
            <a:ext cx="868813" cy="549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r>
              <a:rPr lang="en-US" altLang="zh-TW" sz="2016" kern="1200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CNN</a:t>
            </a:r>
            <a:endParaRPr lang="zh-TW" altLang="en-US" sz="2016" kern="1200" dirty="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A42867-5FA1-4DDE-9C6C-4C6F35281B40}"/>
                  </a:ext>
                </a:extLst>
              </p:cNvPr>
              <p:cNvSpPr txBox="1"/>
              <p:nvPr/>
            </p:nvSpPr>
            <p:spPr>
              <a:xfrm>
                <a:off x="1254983" y="4375206"/>
                <a:ext cx="340734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383957">
                  <a:buClrTx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016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endParaRPr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A42867-5FA1-4DDE-9C6C-4C6F35281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983" y="4375206"/>
                <a:ext cx="340734" cy="310213"/>
              </a:xfrm>
              <a:prstGeom prst="rect">
                <a:avLst/>
              </a:prstGeom>
              <a:blipFill>
                <a:blip r:embed="rId4"/>
                <a:stretch>
                  <a:fillRect l="-17857" r="-5357" b="-274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DFC9FDB4-E3B5-4148-A7C6-B598FB9BA2A0}"/>
              </a:ext>
            </a:extLst>
          </p:cNvPr>
          <p:cNvSpPr txBox="1"/>
          <p:nvPr/>
        </p:nvSpPr>
        <p:spPr>
          <a:xfrm rot="5400000">
            <a:off x="2311731" y="4830371"/>
            <a:ext cx="694791" cy="815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3957">
              <a:buClrTx/>
              <a:defRPr/>
            </a:pPr>
            <a:r>
              <a:rPr lang="en-US" altLang="zh-TW" sz="2351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……</a:t>
            </a:r>
            <a:endParaRPr lang="zh-TW" altLang="en-US" sz="2351" b="1" kern="12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107C8F0-200A-4FFD-9458-1B5514DD6C42}"/>
              </a:ext>
            </a:extLst>
          </p:cNvPr>
          <p:cNvCxnSpPr>
            <a:cxnSpLocks/>
          </p:cNvCxnSpPr>
          <p:nvPr/>
        </p:nvCxnSpPr>
        <p:spPr>
          <a:xfrm>
            <a:off x="1574132" y="1841104"/>
            <a:ext cx="5431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08C1B53-CCFA-459B-9E60-930BF63FCDD6}"/>
              </a:ext>
            </a:extLst>
          </p:cNvPr>
          <p:cNvCxnSpPr>
            <a:cxnSpLocks/>
          </p:cNvCxnSpPr>
          <p:nvPr/>
        </p:nvCxnSpPr>
        <p:spPr>
          <a:xfrm>
            <a:off x="1574131" y="3166104"/>
            <a:ext cx="5431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9C114807-CCC5-4CD1-908E-53A96B3EF802}"/>
              </a:ext>
            </a:extLst>
          </p:cNvPr>
          <p:cNvCxnSpPr>
            <a:cxnSpLocks/>
          </p:cNvCxnSpPr>
          <p:nvPr/>
        </p:nvCxnSpPr>
        <p:spPr>
          <a:xfrm>
            <a:off x="1574130" y="4544971"/>
            <a:ext cx="5431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0255A42-7D2D-43BA-9213-99073FF038CB}"/>
              </a:ext>
            </a:extLst>
          </p:cNvPr>
          <p:cNvGrpSpPr/>
          <p:nvPr/>
        </p:nvGrpSpPr>
        <p:grpSpPr>
          <a:xfrm>
            <a:off x="3462700" y="1167090"/>
            <a:ext cx="1607885" cy="1039520"/>
            <a:chOff x="6716501" y="1538480"/>
            <a:chExt cx="1914571" cy="1237797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5A264C23-4D0E-4167-848F-62F0A6BAFE23}"/>
                </a:ext>
              </a:extLst>
            </p:cNvPr>
            <p:cNvGrpSpPr/>
            <p:nvPr/>
          </p:nvGrpSpPr>
          <p:grpSpPr>
            <a:xfrm>
              <a:off x="6820807" y="1886242"/>
              <a:ext cx="1669143" cy="890035"/>
              <a:chOff x="6846207" y="1944540"/>
              <a:chExt cx="1669143" cy="890035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4D5B806-CD6D-42F4-A271-16D756379263}"/>
                  </a:ext>
                </a:extLst>
              </p:cNvPr>
              <p:cNvSpPr/>
              <p:nvPr/>
            </p:nvSpPr>
            <p:spPr>
              <a:xfrm>
                <a:off x="7099738" y="2657363"/>
                <a:ext cx="261257" cy="17651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383957">
                  <a:buClrTx/>
                  <a:defRPr/>
                </a:pPr>
                <a:endParaRPr lang="zh-TW" altLang="en-US" sz="1512" kern="120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F6D8182-3BD1-446E-B774-C1D52936C4AA}"/>
                  </a:ext>
                </a:extLst>
              </p:cNvPr>
              <p:cNvSpPr/>
              <p:nvPr/>
            </p:nvSpPr>
            <p:spPr>
              <a:xfrm>
                <a:off x="7573235" y="1944540"/>
                <a:ext cx="261257" cy="88420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383957">
                  <a:buClrTx/>
                  <a:defRPr/>
                </a:pPr>
                <a:endParaRPr lang="zh-TW" altLang="en-US" sz="1512" kern="120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ADF383B-0365-48D9-8D56-266FFE959202}"/>
                  </a:ext>
                </a:extLst>
              </p:cNvPr>
              <p:cNvSpPr/>
              <p:nvPr/>
            </p:nvSpPr>
            <p:spPr>
              <a:xfrm>
                <a:off x="8043150" y="2757872"/>
                <a:ext cx="261257" cy="7601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383957">
                  <a:buClrTx/>
                  <a:defRPr/>
                </a:pPr>
                <a:endParaRPr lang="zh-TW" altLang="en-US" sz="1512" kern="120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8F9C87FD-EB18-4A82-A010-A1EB699AC5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207" y="2834575"/>
                <a:ext cx="166914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CDAA0302-B0F1-4590-80EE-313F4BFA8756}"/>
                </a:ext>
              </a:extLst>
            </p:cNvPr>
            <p:cNvSpPr txBox="1"/>
            <p:nvPr/>
          </p:nvSpPr>
          <p:spPr>
            <a:xfrm>
              <a:off x="6716501" y="2237187"/>
              <a:ext cx="863043" cy="38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83957">
                <a:buClrTx/>
                <a:defRPr/>
              </a:pPr>
              <a:r>
                <a:rPr lang="en-US" altLang="zh-TW" sz="1512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rPr>
                <a:t>class 1</a:t>
              </a:r>
              <a:endParaRPr lang="zh-TW" altLang="en-US" sz="1512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296B1378-145D-4780-87C7-8747E3947B3E}"/>
                </a:ext>
              </a:extLst>
            </p:cNvPr>
            <p:cNvSpPr txBox="1"/>
            <p:nvPr/>
          </p:nvSpPr>
          <p:spPr>
            <a:xfrm>
              <a:off x="7260479" y="1538480"/>
              <a:ext cx="863043" cy="38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83957">
                <a:buClrTx/>
                <a:defRPr/>
              </a:pPr>
              <a:r>
                <a:rPr lang="en-US" altLang="zh-TW" sz="1512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rPr>
                <a:t>class 2</a:t>
              </a:r>
              <a:endParaRPr lang="zh-TW" altLang="en-US" sz="1512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14FF24D7-7490-4775-BDF7-EEEB6BFB11E8}"/>
                </a:ext>
              </a:extLst>
            </p:cNvPr>
            <p:cNvSpPr txBox="1"/>
            <p:nvPr/>
          </p:nvSpPr>
          <p:spPr>
            <a:xfrm>
              <a:off x="7768029" y="2350273"/>
              <a:ext cx="863043" cy="38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83957">
                <a:buClrTx/>
                <a:defRPr/>
              </a:pPr>
              <a:r>
                <a:rPr lang="en-US" altLang="zh-TW" sz="1512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rPr>
                <a:t>class 3</a:t>
              </a:r>
              <a:endParaRPr lang="zh-TW" altLang="en-US" sz="1512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endParaRP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5A91B3C-72EC-419E-AA48-A0012C7FEB2D}"/>
              </a:ext>
            </a:extLst>
          </p:cNvPr>
          <p:cNvGrpSpPr/>
          <p:nvPr/>
        </p:nvGrpSpPr>
        <p:grpSpPr>
          <a:xfrm>
            <a:off x="3477996" y="2479322"/>
            <a:ext cx="1607885" cy="1039520"/>
            <a:chOff x="6716501" y="1538480"/>
            <a:chExt cx="1914571" cy="1237797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ECED3D4A-4749-4B28-A84A-BCEF92F802C5}"/>
                </a:ext>
              </a:extLst>
            </p:cNvPr>
            <p:cNvGrpSpPr/>
            <p:nvPr/>
          </p:nvGrpSpPr>
          <p:grpSpPr>
            <a:xfrm>
              <a:off x="6820807" y="1886242"/>
              <a:ext cx="1669143" cy="890035"/>
              <a:chOff x="6846207" y="1944540"/>
              <a:chExt cx="1669143" cy="890035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D9E47C1-2376-43BB-86BD-BFE4769DD2C9}"/>
                  </a:ext>
                </a:extLst>
              </p:cNvPr>
              <p:cNvSpPr/>
              <p:nvPr/>
            </p:nvSpPr>
            <p:spPr>
              <a:xfrm>
                <a:off x="7099738" y="2657363"/>
                <a:ext cx="261257" cy="17651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383957">
                  <a:buClrTx/>
                  <a:defRPr/>
                </a:pPr>
                <a:endParaRPr lang="zh-TW" altLang="en-US" sz="1512" kern="120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586B4EC-F531-4233-86EC-239B7B3B7F17}"/>
                  </a:ext>
                </a:extLst>
              </p:cNvPr>
              <p:cNvSpPr/>
              <p:nvPr/>
            </p:nvSpPr>
            <p:spPr>
              <a:xfrm>
                <a:off x="7573235" y="1944540"/>
                <a:ext cx="261257" cy="88420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383957">
                  <a:buClrTx/>
                  <a:defRPr/>
                </a:pPr>
                <a:endParaRPr lang="zh-TW" altLang="en-US" sz="1512" kern="120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CDF2191-1909-4ED0-8CDE-C4F3BFBF8FC1}"/>
                  </a:ext>
                </a:extLst>
              </p:cNvPr>
              <p:cNvSpPr/>
              <p:nvPr/>
            </p:nvSpPr>
            <p:spPr>
              <a:xfrm>
                <a:off x="8043150" y="2757872"/>
                <a:ext cx="261257" cy="7601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383957">
                  <a:buClrTx/>
                  <a:defRPr/>
                </a:pPr>
                <a:endParaRPr lang="zh-TW" altLang="en-US" sz="1512" kern="120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46C5DAA9-1AB6-4EB5-A608-7A97827A1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207" y="2834575"/>
                <a:ext cx="166914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B7105D56-3FBA-40B5-9B1D-1497AEA676FB}"/>
                </a:ext>
              </a:extLst>
            </p:cNvPr>
            <p:cNvSpPr txBox="1"/>
            <p:nvPr/>
          </p:nvSpPr>
          <p:spPr>
            <a:xfrm>
              <a:off x="6716501" y="2237187"/>
              <a:ext cx="863043" cy="38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83957">
                <a:buClrTx/>
                <a:defRPr/>
              </a:pPr>
              <a:r>
                <a:rPr lang="en-US" altLang="zh-TW" sz="1512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rPr>
                <a:t>class 1</a:t>
              </a:r>
              <a:endParaRPr lang="zh-TW" altLang="en-US" sz="1512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8113A42D-A87A-4C25-98A5-D8775E4A6057}"/>
                </a:ext>
              </a:extLst>
            </p:cNvPr>
            <p:cNvSpPr txBox="1"/>
            <p:nvPr/>
          </p:nvSpPr>
          <p:spPr>
            <a:xfrm>
              <a:off x="7260479" y="1538480"/>
              <a:ext cx="863043" cy="38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83957">
                <a:buClrTx/>
                <a:defRPr/>
              </a:pPr>
              <a:r>
                <a:rPr lang="en-US" altLang="zh-TW" sz="1512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rPr>
                <a:t>class 2</a:t>
              </a:r>
              <a:endParaRPr lang="zh-TW" altLang="en-US" sz="1512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B9CBA4F9-6F94-4866-9E50-0913DB10BB2D}"/>
                </a:ext>
              </a:extLst>
            </p:cNvPr>
            <p:cNvSpPr txBox="1"/>
            <p:nvPr/>
          </p:nvSpPr>
          <p:spPr>
            <a:xfrm>
              <a:off x="7768029" y="2350273"/>
              <a:ext cx="863043" cy="38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83957">
                <a:buClrTx/>
                <a:defRPr/>
              </a:pPr>
              <a:r>
                <a:rPr lang="en-US" altLang="zh-TW" sz="1512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rPr>
                <a:t>class 3</a:t>
              </a:r>
              <a:endParaRPr lang="zh-TW" altLang="en-US" sz="1512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95269534-3799-4C3C-AD16-5F34C19FCA78}"/>
              </a:ext>
            </a:extLst>
          </p:cNvPr>
          <p:cNvGrpSpPr/>
          <p:nvPr/>
        </p:nvGrpSpPr>
        <p:grpSpPr>
          <a:xfrm>
            <a:off x="3462535" y="3856286"/>
            <a:ext cx="1607885" cy="1039520"/>
            <a:chOff x="6716501" y="1538480"/>
            <a:chExt cx="1914571" cy="1237797"/>
          </a:xfrm>
        </p:grpSpPr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8F058194-3A90-46A9-A126-6E709FF6DFE1}"/>
                </a:ext>
              </a:extLst>
            </p:cNvPr>
            <p:cNvGrpSpPr/>
            <p:nvPr/>
          </p:nvGrpSpPr>
          <p:grpSpPr>
            <a:xfrm>
              <a:off x="6820807" y="1886242"/>
              <a:ext cx="1669143" cy="890035"/>
              <a:chOff x="6846207" y="1944540"/>
              <a:chExt cx="1669143" cy="890035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CA86B8CF-D326-4DEF-AE38-53488C2781F0}"/>
                  </a:ext>
                </a:extLst>
              </p:cNvPr>
              <p:cNvSpPr/>
              <p:nvPr/>
            </p:nvSpPr>
            <p:spPr>
              <a:xfrm>
                <a:off x="7099738" y="2657363"/>
                <a:ext cx="261257" cy="17651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383957">
                  <a:buClrTx/>
                  <a:defRPr/>
                </a:pPr>
                <a:endParaRPr lang="zh-TW" altLang="en-US" sz="1512" kern="120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86526117-E6ED-4DD7-BFF7-F46A2220E220}"/>
                  </a:ext>
                </a:extLst>
              </p:cNvPr>
              <p:cNvSpPr/>
              <p:nvPr/>
            </p:nvSpPr>
            <p:spPr>
              <a:xfrm>
                <a:off x="7573235" y="1944540"/>
                <a:ext cx="261257" cy="88420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383957">
                  <a:buClrTx/>
                  <a:defRPr/>
                </a:pPr>
                <a:endParaRPr lang="zh-TW" altLang="en-US" sz="1512" kern="120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E98D7B1E-9605-4076-92B5-946C7BDBEF40}"/>
                  </a:ext>
                </a:extLst>
              </p:cNvPr>
              <p:cNvSpPr/>
              <p:nvPr/>
            </p:nvSpPr>
            <p:spPr>
              <a:xfrm>
                <a:off x="8043150" y="2757872"/>
                <a:ext cx="261257" cy="7601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383957">
                  <a:buClrTx/>
                  <a:defRPr/>
                </a:pPr>
                <a:endParaRPr lang="zh-TW" altLang="en-US" sz="1512" kern="120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BCE48962-C1BF-4860-BA6E-C0F1208D97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207" y="2834575"/>
                <a:ext cx="166914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8B154DE3-326E-47C9-B138-57E756C7021B}"/>
                </a:ext>
              </a:extLst>
            </p:cNvPr>
            <p:cNvSpPr txBox="1"/>
            <p:nvPr/>
          </p:nvSpPr>
          <p:spPr>
            <a:xfrm>
              <a:off x="6716501" y="2237187"/>
              <a:ext cx="863043" cy="38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83957">
                <a:buClrTx/>
                <a:defRPr/>
              </a:pPr>
              <a:r>
                <a:rPr lang="en-US" altLang="zh-TW" sz="1512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rPr>
                <a:t>class 1</a:t>
              </a:r>
              <a:endParaRPr lang="zh-TW" altLang="en-US" sz="1512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887E5F7C-7045-4B06-9D54-88D43CEE295F}"/>
                </a:ext>
              </a:extLst>
            </p:cNvPr>
            <p:cNvSpPr txBox="1"/>
            <p:nvPr/>
          </p:nvSpPr>
          <p:spPr>
            <a:xfrm>
              <a:off x="7260479" y="1538480"/>
              <a:ext cx="863043" cy="38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83957">
                <a:buClrTx/>
                <a:defRPr/>
              </a:pPr>
              <a:r>
                <a:rPr lang="en-US" altLang="zh-TW" sz="1512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rPr>
                <a:t>class 2</a:t>
              </a:r>
              <a:endParaRPr lang="zh-TW" altLang="en-US" sz="1512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endParaRP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C8FC3B3B-1B70-474C-92A1-18693EAE5DCB}"/>
                </a:ext>
              </a:extLst>
            </p:cNvPr>
            <p:cNvSpPr txBox="1"/>
            <p:nvPr/>
          </p:nvSpPr>
          <p:spPr>
            <a:xfrm>
              <a:off x="7768029" y="2350273"/>
              <a:ext cx="863043" cy="38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83957">
                <a:buClrTx/>
                <a:defRPr/>
              </a:pPr>
              <a:r>
                <a:rPr lang="en-US" altLang="zh-TW" sz="1512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rPr>
                <a:t>class 3</a:t>
              </a:r>
              <a:endParaRPr lang="zh-TW" altLang="en-US" sz="1512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endParaRPr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90229CC8-AF2F-41C8-9099-F61395E4248E}"/>
              </a:ext>
            </a:extLst>
          </p:cNvPr>
          <p:cNvGrpSpPr/>
          <p:nvPr/>
        </p:nvGrpSpPr>
        <p:grpSpPr>
          <a:xfrm>
            <a:off x="6261929" y="1638392"/>
            <a:ext cx="1886222" cy="1229654"/>
            <a:chOff x="6808863" y="2047103"/>
            <a:chExt cx="2245998" cy="146419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1FD8B50-17C9-4644-8D91-CB9FDA3752F4}"/>
                    </a:ext>
                  </a:extLst>
                </p:cNvPr>
                <p:cNvSpPr txBox="1"/>
                <p:nvPr/>
              </p:nvSpPr>
              <p:spPr>
                <a:xfrm>
                  <a:off x="6808863" y="2047103"/>
                  <a:ext cx="681198" cy="3693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383957">
                    <a:buClrTx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16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sz="2016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altLang="zh-TW" sz="2016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</m:e>
                        </m:d>
                      </m:oMath>
                    </m:oMathPara>
                  </a14:m>
                  <a:endParaRPr lang="zh-TW" altLang="en-US" sz="2016" kern="1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+mn-cs"/>
                  </a:endParaRPr>
                </a:p>
              </p:txBody>
            </p:sp>
          </mc:Choice>
          <mc:Fallback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1FD8B50-17C9-4644-8D91-CB9FDA37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8863" y="2047103"/>
                  <a:ext cx="681198" cy="369383"/>
                </a:xfrm>
                <a:prstGeom prst="rect">
                  <a:avLst/>
                </a:prstGeom>
                <a:blipFill>
                  <a:blip r:embed="rId5"/>
                  <a:stretch>
                    <a:fillRect l="-8511" b="-78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ED157451-2038-4E1B-A83B-2CD3E7CA0912}"/>
                    </a:ext>
                  </a:extLst>
                </p:cNvPr>
                <p:cNvSpPr txBox="1"/>
                <p:nvPr/>
              </p:nvSpPr>
              <p:spPr>
                <a:xfrm>
                  <a:off x="6808863" y="2615023"/>
                  <a:ext cx="2245998" cy="896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383957">
                    <a:buClrTx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16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016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lang="en-US" altLang="zh-TW" sz="2016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016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016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016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TW" sz="2016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TW" sz="2016" i="1" kern="12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en-US" altLang="zh-TW" sz="2016" i="1" kern="12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  <m:r>
                                  <a:rPr lang="en-US" altLang="zh-TW" sz="2016" i="1" kern="12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altLang="zh-TW" sz="2016" i="1" kern="12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016" i="1" kern="12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TW" sz="2016" i="1" kern="12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nor/>
                              </m:rPr>
                              <a:rPr lang="zh-TW" altLang="en-US" sz="2016" kern="1200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  <a:ea typeface="標楷體" panose="03000509000000000000" pitchFamily="65" charset="-120"/>
                                <a:cs typeface="+mn-cs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zh-TW" altLang="en-US" sz="2016" kern="1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+mn-cs"/>
                  </a:endParaRPr>
                </a:p>
              </p:txBody>
            </p:sp>
          </mc:Choice>
          <mc:Fallback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ED157451-2038-4E1B-A83B-2CD3E7CA0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8863" y="2615023"/>
                  <a:ext cx="2245998" cy="8962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248C826D-7F8A-4079-BC47-17C14E4DC42C}"/>
              </a:ext>
            </a:extLst>
          </p:cNvPr>
          <p:cNvGrpSpPr/>
          <p:nvPr/>
        </p:nvGrpSpPr>
        <p:grpSpPr>
          <a:xfrm>
            <a:off x="6279603" y="3164498"/>
            <a:ext cx="1607885" cy="1039520"/>
            <a:chOff x="6716501" y="1538480"/>
            <a:chExt cx="1914571" cy="1237797"/>
          </a:xfrm>
        </p:grpSpPr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A3C483B5-9BDC-48A1-BD50-B9A55E860BD5}"/>
                </a:ext>
              </a:extLst>
            </p:cNvPr>
            <p:cNvGrpSpPr/>
            <p:nvPr/>
          </p:nvGrpSpPr>
          <p:grpSpPr>
            <a:xfrm>
              <a:off x="6820807" y="1886242"/>
              <a:ext cx="1669143" cy="890035"/>
              <a:chOff x="6846207" y="1944540"/>
              <a:chExt cx="1669143" cy="890035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47314B16-0F97-4BB5-913C-5D65E0FA83D7}"/>
                  </a:ext>
                </a:extLst>
              </p:cNvPr>
              <p:cNvSpPr/>
              <p:nvPr/>
            </p:nvSpPr>
            <p:spPr>
              <a:xfrm>
                <a:off x="7099738" y="2657363"/>
                <a:ext cx="261257" cy="17651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383957">
                  <a:buClrTx/>
                  <a:defRPr/>
                </a:pPr>
                <a:endParaRPr lang="zh-TW" altLang="en-US" sz="1512" kern="120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6DA126B-C738-4763-B13B-6BA59C95D64A}"/>
                  </a:ext>
                </a:extLst>
              </p:cNvPr>
              <p:cNvSpPr/>
              <p:nvPr/>
            </p:nvSpPr>
            <p:spPr>
              <a:xfrm>
                <a:off x="7573235" y="1944540"/>
                <a:ext cx="261257" cy="88420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383957">
                  <a:buClrTx/>
                  <a:defRPr/>
                </a:pPr>
                <a:endParaRPr lang="zh-TW" altLang="en-US" sz="1512" kern="120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6EED28A-A1C7-45DE-B632-E05F7C8B38D2}"/>
                  </a:ext>
                </a:extLst>
              </p:cNvPr>
              <p:cNvSpPr/>
              <p:nvPr/>
            </p:nvSpPr>
            <p:spPr>
              <a:xfrm>
                <a:off x="8043150" y="2757872"/>
                <a:ext cx="261257" cy="7601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383957">
                  <a:buClrTx/>
                  <a:defRPr/>
                </a:pPr>
                <a:endParaRPr lang="zh-TW" altLang="en-US" sz="1512" kern="120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CE159835-E503-4506-B59B-5E57FF835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207" y="2834575"/>
                <a:ext cx="166914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75EBA0FC-6DFE-4F75-A7BF-6E70E4DE4261}"/>
                </a:ext>
              </a:extLst>
            </p:cNvPr>
            <p:cNvSpPr txBox="1"/>
            <p:nvPr/>
          </p:nvSpPr>
          <p:spPr>
            <a:xfrm>
              <a:off x="6716501" y="2237187"/>
              <a:ext cx="863043" cy="38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83957">
                <a:buClrTx/>
                <a:defRPr/>
              </a:pPr>
              <a:r>
                <a:rPr lang="en-US" altLang="zh-TW" sz="1512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rPr>
                <a:t>class 1</a:t>
              </a:r>
              <a:endParaRPr lang="zh-TW" altLang="en-US" sz="1512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55B5183C-52CE-4256-9EC3-6C4D401F257C}"/>
                </a:ext>
              </a:extLst>
            </p:cNvPr>
            <p:cNvSpPr txBox="1"/>
            <p:nvPr/>
          </p:nvSpPr>
          <p:spPr>
            <a:xfrm>
              <a:off x="7260479" y="1538480"/>
              <a:ext cx="863043" cy="38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83957">
                <a:buClrTx/>
                <a:defRPr/>
              </a:pPr>
              <a:r>
                <a:rPr lang="en-US" altLang="zh-TW" sz="1512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rPr>
                <a:t>class 2</a:t>
              </a:r>
              <a:endParaRPr lang="zh-TW" altLang="en-US" sz="1512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C01D6522-3A2E-4229-A94A-80144F4A1345}"/>
                </a:ext>
              </a:extLst>
            </p:cNvPr>
            <p:cNvSpPr txBox="1"/>
            <p:nvPr/>
          </p:nvSpPr>
          <p:spPr>
            <a:xfrm>
              <a:off x="7768029" y="2350273"/>
              <a:ext cx="863043" cy="38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83957">
                <a:buClrTx/>
                <a:defRPr/>
              </a:pPr>
              <a:r>
                <a:rPr lang="en-US" altLang="zh-TW" sz="1512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rPr>
                <a:t>class 3</a:t>
              </a:r>
              <a:endParaRPr lang="zh-TW" altLang="en-US" sz="1512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endParaRPr>
            </a:p>
          </p:txBody>
        </p:sp>
      </p:grpSp>
      <p:sp>
        <p:nvSpPr>
          <p:cNvPr id="74" name="右大括弧 73">
            <a:extLst>
              <a:ext uri="{FF2B5EF4-FFF2-40B4-BE49-F238E27FC236}">
                <a16:creationId xmlns:a16="http://schemas.microsoft.com/office/drawing/2014/main" id="{2AF57C35-1FBA-44BA-ABE3-9DECF1BF1770}"/>
              </a:ext>
            </a:extLst>
          </p:cNvPr>
          <p:cNvSpPr/>
          <p:nvPr/>
        </p:nvSpPr>
        <p:spPr>
          <a:xfrm>
            <a:off x="5759974" y="946308"/>
            <a:ext cx="296863" cy="4239595"/>
          </a:xfrm>
          <a:prstGeom prst="rightBrace">
            <a:avLst>
              <a:gd name="adj1" fmla="val 62225"/>
              <a:gd name="adj2" fmla="val 2861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176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3CE10C50-7352-4F70-82A6-34FCE6CB1200}"/>
                  </a:ext>
                </a:extLst>
              </p:cNvPr>
              <p:cNvSpPr txBox="1"/>
              <p:nvPr/>
            </p:nvSpPr>
            <p:spPr>
              <a:xfrm>
                <a:off x="4991384" y="1339903"/>
                <a:ext cx="918521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383957">
                  <a:buClrTx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16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TW" sz="2016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altLang="zh-TW" sz="2016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016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016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endParaRPr>
              </a:p>
            </p:txBody>
          </p:sp>
        </mc:Choice>
        <mc:Fallback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3CE10C50-7352-4F70-82A6-34FCE6CB1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384" y="1339903"/>
                <a:ext cx="918521" cy="310213"/>
              </a:xfrm>
              <a:prstGeom prst="rect">
                <a:avLst/>
              </a:prstGeom>
              <a:blipFill>
                <a:blip r:embed="rId7"/>
                <a:stretch>
                  <a:fillRect l="-6667" b="-352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BE8EA758-87BA-4970-9E99-7B0CF27CA878}"/>
                  </a:ext>
                </a:extLst>
              </p:cNvPr>
              <p:cNvSpPr txBox="1"/>
              <p:nvPr/>
            </p:nvSpPr>
            <p:spPr>
              <a:xfrm>
                <a:off x="4983625" y="2755312"/>
                <a:ext cx="924036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383957">
                  <a:buClrTx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16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TW" sz="2016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altLang="zh-TW" sz="2016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016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016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endParaRPr>
              </a:p>
            </p:txBody>
          </p:sp>
        </mc:Choice>
        <mc:Fallback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BE8EA758-87BA-4970-9E99-7B0CF27CA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25" y="2755312"/>
                <a:ext cx="924036" cy="310213"/>
              </a:xfrm>
              <a:prstGeom prst="rect">
                <a:avLst/>
              </a:prstGeom>
              <a:blipFill>
                <a:blip r:embed="rId8"/>
                <a:stretch>
                  <a:fillRect l="-6623" b="-352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842A1E47-C2C8-4943-84DF-ACBE24D85654}"/>
                  </a:ext>
                </a:extLst>
              </p:cNvPr>
              <p:cNvSpPr txBox="1"/>
              <p:nvPr/>
            </p:nvSpPr>
            <p:spPr>
              <a:xfrm>
                <a:off x="4952197" y="4340578"/>
                <a:ext cx="924036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383957">
                  <a:buClrTx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16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TW" sz="2016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altLang="zh-TW" sz="2016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016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016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endParaRPr>
              </a:p>
            </p:txBody>
          </p:sp>
        </mc:Choice>
        <mc:Fallback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842A1E47-C2C8-4943-84DF-ACBE24D85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197" y="4340578"/>
                <a:ext cx="924036" cy="310213"/>
              </a:xfrm>
              <a:prstGeom prst="rect">
                <a:avLst/>
              </a:prstGeom>
              <a:blipFill>
                <a:blip r:embed="rId9"/>
                <a:stretch>
                  <a:fillRect l="-5921" b="-37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文字方塊 77">
            <a:extLst>
              <a:ext uri="{FF2B5EF4-FFF2-40B4-BE49-F238E27FC236}">
                <a16:creationId xmlns:a16="http://schemas.microsoft.com/office/drawing/2014/main" id="{CD566318-27FB-459A-B6A3-01B9DF1BF503}"/>
              </a:ext>
            </a:extLst>
          </p:cNvPr>
          <p:cNvSpPr txBox="1"/>
          <p:nvPr/>
        </p:nvSpPr>
        <p:spPr>
          <a:xfrm>
            <a:off x="642972" y="5399552"/>
            <a:ext cx="7104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https://speech.ee.ntu.edu.tw/~hylee/ml/ml2021-course-data/gan_v10.pdf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投影片編號版面配置區 3">
            <a:extLst>
              <a:ext uri="{FF2B5EF4-FFF2-40B4-BE49-F238E27FC236}">
                <a16:creationId xmlns:a16="http://schemas.microsoft.com/office/drawing/2014/main" id="{4F52D6A6-30A1-4116-B5DC-AA983E808C9D}"/>
              </a:ext>
            </a:extLst>
          </p:cNvPr>
          <p:cNvSpPr txBox="1">
            <a:spLocks/>
          </p:cNvSpPr>
          <p:nvPr/>
        </p:nvSpPr>
        <p:spPr>
          <a:xfrm>
            <a:off x="7092879" y="537561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pPr/>
              <a:t>20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10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11" grpId="0" animBg="1"/>
      <p:bldP spid="12" grpId="0"/>
      <p:bldP spid="16" grpId="0" animBg="1"/>
      <p:bldP spid="17" grpId="0"/>
      <p:bldP spid="21" grpId="0"/>
      <p:bldP spid="74" grpId="0" animBg="1"/>
      <p:bldP spid="75" grpId="0"/>
      <p:bldP spid="76" grpId="0"/>
      <p:bldP spid="7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90A4CD1-B7C2-4015-A701-8FC22590B6F7}"/>
              </a:ext>
            </a:extLst>
          </p:cNvPr>
          <p:cNvCxnSpPr>
            <a:cxnSpLocks/>
          </p:cNvCxnSpPr>
          <p:nvPr/>
        </p:nvCxnSpPr>
        <p:spPr>
          <a:xfrm>
            <a:off x="2878830" y="4530290"/>
            <a:ext cx="5431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F51801E2-154D-45E9-A186-7089605E4BF9}"/>
              </a:ext>
            </a:extLst>
          </p:cNvPr>
          <p:cNvCxnSpPr>
            <a:cxnSpLocks/>
          </p:cNvCxnSpPr>
          <p:nvPr/>
        </p:nvCxnSpPr>
        <p:spPr>
          <a:xfrm>
            <a:off x="2878830" y="3161728"/>
            <a:ext cx="5431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D1DDD79-A91B-4DED-816F-5B260FCD2345}"/>
              </a:ext>
            </a:extLst>
          </p:cNvPr>
          <p:cNvCxnSpPr>
            <a:cxnSpLocks/>
          </p:cNvCxnSpPr>
          <p:nvPr/>
        </p:nvCxnSpPr>
        <p:spPr>
          <a:xfrm>
            <a:off x="2878830" y="1836510"/>
            <a:ext cx="5431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4B29DADE-35EB-460B-9C95-70C1950F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49" y="499465"/>
            <a:ext cx="8520600" cy="64128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Diversity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55083F-FBE2-4CE5-A48A-FD780EE6E612}"/>
              </a:ext>
            </a:extLst>
          </p:cNvPr>
          <p:cNvSpPr/>
          <p:nvPr/>
        </p:nvSpPr>
        <p:spPr>
          <a:xfrm>
            <a:off x="2117315" y="1548336"/>
            <a:ext cx="868813" cy="549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r>
              <a:rPr lang="en-US" altLang="zh-TW" sz="2016" kern="1200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CNN</a:t>
            </a:r>
            <a:endParaRPr lang="zh-TW" altLang="en-US" sz="2016" kern="1200" dirty="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8B37745-83B1-426F-8C4C-10CD7F231BDD}"/>
                  </a:ext>
                </a:extLst>
              </p:cNvPr>
              <p:cNvSpPr txBox="1"/>
              <p:nvPr/>
            </p:nvSpPr>
            <p:spPr>
              <a:xfrm>
                <a:off x="1254983" y="1657426"/>
                <a:ext cx="33522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383957">
                  <a:buClrTx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016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endParaRP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8B37745-83B1-426F-8C4C-10CD7F231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983" y="1657426"/>
                <a:ext cx="335220" cy="310213"/>
              </a:xfrm>
              <a:prstGeom prst="rect">
                <a:avLst/>
              </a:prstGeom>
              <a:blipFill>
                <a:blip r:embed="rId2"/>
                <a:stretch>
                  <a:fillRect l="-18182" r="-5455" b="-274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F274945-3897-4FA2-89DF-1E0DAA544FED}"/>
                  </a:ext>
                </a:extLst>
              </p:cNvPr>
              <p:cNvSpPr txBox="1"/>
              <p:nvPr/>
            </p:nvSpPr>
            <p:spPr>
              <a:xfrm>
                <a:off x="4991384" y="1339903"/>
                <a:ext cx="918521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383957">
                  <a:buClrTx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16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TW" sz="2016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altLang="zh-TW" sz="2016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016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016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F274945-3897-4FA2-89DF-1E0DAA544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384" y="1339903"/>
                <a:ext cx="918521" cy="310213"/>
              </a:xfrm>
              <a:prstGeom prst="rect">
                <a:avLst/>
              </a:prstGeom>
              <a:blipFill>
                <a:blip r:embed="rId3"/>
                <a:stretch>
                  <a:fillRect l="-6667" b="-352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BEAADF23-845C-4456-A7E3-EEEFC3E66385}"/>
              </a:ext>
            </a:extLst>
          </p:cNvPr>
          <p:cNvSpPr/>
          <p:nvPr/>
        </p:nvSpPr>
        <p:spPr>
          <a:xfrm>
            <a:off x="2117315" y="2886888"/>
            <a:ext cx="868813" cy="549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r>
              <a:rPr lang="en-US" altLang="zh-TW" sz="2016" kern="1200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CNN</a:t>
            </a:r>
            <a:endParaRPr lang="zh-TW" altLang="en-US" sz="2016" kern="1200" dirty="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8FB7F12-D346-4EC6-B052-06958E800E78}"/>
                  </a:ext>
                </a:extLst>
              </p:cNvPr>
              <p:cNvSpPr txBox="1"/>
              <p:nvPr/>
            </p:nvSpPr>
            <p:spPr>
              <a:xfrm>
                <a:off x="1254983" y="2995978"/>
                <a:ext cx="340734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383957">
                  <a:buClrTx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016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endParaRPr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8FB7F12-D346-4EC6-B052-06958E800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983" y="2995978"/>
                <a:ext cx="340734" cy="310213"/>
              </a:xfrm>
              <a:prstGeom prst="rect">
                <a:avLst/>
              </a:prstGeom>
              <a:blipFill>
                <a:blip r:embed="rId4"/>
                <a:stretch>
                  <a:fillRect l="-17857" r="-5357" b="-274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3D9F01C-E4F1-4E0F-A50B-F6115B26B87A}"/>
                  </a:ext>
                </a:extLst>
              </p:cNvPr>
              <p:cNvSpPr txBox="1"/>
              <p:nvPr/>
            </p:nvSpPr>
            <p:spPr>
              <a:xfrm>
                <a:off x="4983625" y="2755312"/>
                <a:ext cx="924036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383957">
                  <a:buClrTx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16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TW" sz="2016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altLang="zh-TW" sz="2016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016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016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endParaRPr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3D9F01C-E4F1-4E0F-A50B-F6115B26B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25" y="2755312"/>
                <a:ext cx="924036" cy="310213"/>
              </a:xfrm>
              <a:prstGeom prst="rect">
                <a:avLst/>
              </a:prstGeom>
              <a:blipFill>
                <a:blip r:embed="rId5"/>
                <a:stretch>
                  <a:fillRect l="-6623" b="-352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E16AF3D6-0D43-4876-AF68-35A0CBAB9F5C}"/>
              </a:ext>
            </a:extLst>
          </p:cNvPr>
          <p:cNvSpPr/>
          <p:nvPr/>
        </p:nvSpPr>
        <p:spPr>
          <a:xfrm>
            <a:off x="2117315" y="4266115"/>
            <a:ext cx="868813" cy="549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r>
              <a:rPr lang="en-US" altLang="zh-TW" sz="2016" kern="1200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CNN</a:t>
            </a:r>
            <a:endParaRPr lang="zh-TW" altLang="en-US" sz="2016" kern="1200" dirty="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A42867-5FA1-4DDE-9C6C-4C6F35281B40}"/>
                  </a:ext>
                </a:extLst>
              </p:cNvPr>
              <p:cNvSpPr txBox="1"/>
              <p:nvPr/>
            </p:nvSpPr>
            <p:spPr>
              <a:xfrm>
                <a:off x="1254983" y="4375206"/>
                <a:ext cx="340734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383957">
                  <a:buClrTx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016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endParaRPr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A42867-5FA1-4DDE-9C6C-4C6F35281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983" y="4375206"/>
                <a:ext cx="340734" cy="310213"/>
              </a:xfrm>
              <a:prstGeom prst="rect">
                <a:avLst/>
              </a:prstGeom>
              <a:blipFill>
                <a:blip r:embed="rId6"/>
                <a:stretch>
                  <a:fillRect l="-17857" r="-5357" b="-274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F97EFD4-43E8-4DC9-AED7-B3DEF9081301}"/>
                  </a:ext>
                </a:extLst>
              </p:cNvPr>
              <p:cNvSpPr txBox="1"/>
              <p:nvPr/>
            </p:nvSpPr>
            <p:spPr>
              <a:xfrm>
                <a:off x="4952197" y="4340578"/>
                <a:ext cx="924036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383957">
                  <a:buClrTx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16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  <m:r>
                            <a:rPr lang="en-US" altLang="zh-TW" sz="2016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TW" sz="2016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altLang="zh-TW" sz="2016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016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016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endParaRPr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F97EFD4-43E8-4DC9-AED7-B3DEF908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197" y="4340578"/>
                <a:ext cx="924036" cy="310213"/>
              </a:xfrm>
              <a:prstGeom prst="rect">
                <a:avLst/>
              </a:prstGeom>
              <a:blipFill>
                <a:blip r:embed="rId7"/>
                <a:stretch>
                  <a:fillRect l="-5921" b="-37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DFC9FDB4-E3B5-4148-A7C6-B598FB9BA2A0}"/>
              </a:ext>
            </a:extLst>
          </p:cNvPr>
          <p:cNvSpPr txBox="1"/>
          <p:nvPr/>
        </p:nvSpPr>
        <p:spPr>
          <a:xfrm rot="5400000">
            <a:off x="2311731" y="4830371"/>
            <a:ext cx="694791" cy="815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3957">
              <a:buClrTx/>
              <a:defRPr/>
            </a:pPr>
            <a:r>
              <a:rPr lang="en-US" altLang="zh-TW" sz="2351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……</a:t>
            </a:r>
            <a:endParaRPr lang="zh-TW" altLang="en-US" sz="2351" b="1" kern="12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107C8F0-200A-4FFD-9458-1B5514DD6C42}"/>
              </a:ext>
            </a:extLst>
          </p:cNvPr>
          <p:cNvCxnSpPr>
            <a:cxnSpLocks/>
          </p:cNvCxnSpPr>
          <p:nvPr/>
        </p:nvCxnSpPr>
        <p:spPr>
          <a:xfrm>
            <a:off x="1574132" y="1841104"/>
            <a:ext cx="5431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08C1B53-CCFA-459B-9E60-930BF63FCDD6}"/>
              </a:ext>
            </a:extLst>
          </p:cNvPr>
          <p:cNvCxnSpPr>
            <a:cxnSpLocks/>
          </p:cNvCxnSpPr>
          <p:nvPr/>
        </p:nvCxnSpPr>
        <p:spPr>
          <a:xfrm>
            <a:off x="1574131" y="3166104"/>
            <a:ext cx="5431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9C114807-CCC5-4CD1-908E-53A96B3EF802}"/>
              </a:ext>
            </a:extLst>
          </p:cNvPr>
          <p:cNvCxnSpPr>
            <a:cxnSpLocks/>
          </p:cNvCxnSpPr>
          <p:nvPr/>
        </p:nvCxnSpPr>
        <p:spPr>
          <a:xfrm>
            <a:off x="1574130" y="4544971"/>
            <a:ext cx="5431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0255A42-7D2D-43BA-9213-99073FF038CB}"/>
              </a:ext>
            </a:extLst>
          </p:cNvPr>
          <p:cNvGrpSpPr/>
          <p:nvPr/>
        </p:nvGrpSpPr>
        <p:grpSpPr>
          <a:xfrm>
            <a:off x="3462700" y="1167090"/>
            <a:ext cx="1607885" cy="1039520"/>
            <a:chOff x="6716501" y="1538480"/>
            <a:chExt cx="1914571" cy="1237797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5A264C23-4D0E-4167-848F-62F0A6BAFE23}"/>
                </a:ext>
              </a:extLst>
            </p:cNvPr>
            <p:cNvGrpSpPr/>
            <p:nvPr/>
          </p:nvGrpSpPr>
          <p:grpSpPr>
            <a:xfrm>
              <a:off x="6820807" y="1886242"/>
              <a:ext cx="1669143" cy="890035"/>
              <a:chOff x="6846207" y="1944540"/>
              <a:chExt cx="1669143" cy="890035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4D5B806-CD6D-42F4-A271-16D756379263}"/>
                  </a:ext>
                </a:extLst>
              </p:cNvPr>
              <p:cNvSpPr/>
              <p:nvPr/>
            </p:nvSpPr>
            <p:spPr>
              <a:xfrm>
                <a:off x="7099738" y="2657363"/>
                <a:ext cx="261257" cy="17651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383957">
                  <a:buClrTx/>
                  <a:defRPr/>
                </a:pPr>
                <a:endParaRPr lang="zh-TW" altLang="en-US" sz="1512" kern="120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F6D8182-3BD1-446E-B774-C1D52936C4AA}"/>
                  </a:ext>
                </a:extLst>
              </p:cNvPr>
              <p:cNvSpPr/>
              <p:nvPr/>
            </p:nvSpPr>
            <p:spPr>
              <a:xfrm>
                <a:off x="7573235" y="1944540"/>
                <a:ext cx="261257" cy="88420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383957">
                  <a:buClrTx/>
                  <a:defRPr/>
                </a:pPr>
                <a:endParaRPr lang="zh-TW" altLang="en-US" sz="1512" kern="120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ADF383B-0365-48D9-8D56-266FFE959202}"/>
                  </a:ext>
                </a:extLst>
              </p:cNvPr>
              <p:cNvSpPr/>
              <p:nvPr/>
            </p:nvSpPr>
            <p:spPr>
              <a:xfrm>
                <a:off x="8043150" y="2757872"/>
                <a:ext cx="261257" cy="7601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383957">
                  <a:buClrTx/>
                  <a:defRPr/>
                </a:pPr>
                <a:endParaRPr lang="zh-TW" altLang="en-US" sz="1512" kern="120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8F9C87FD-EB18-4A82-A010-A1EB699AC5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207" y="2834575"/>
                <a:ext cx="166914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CDAA0302-B0F1-4590-80EE-313F4BFA8756}"/>
                </a:ext>
              </a:extLst>
            </p:cNvPr>
            <p:cNvSpPr txBox="1"/>
            <p:nvPr/>
          </p:nvSpPr>
          <p:spPr>
            <a:xfrm>
              <a:off x="6716501" y="2237187"/>
              <a:ext cx="863043" cy="38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83957">
                <a:buClrTx/>
                <a:defRPr/>
              </a:pPr>
              <a:r>
                <a:rPr lang="en-US" altLang="zh-TW" sz="1512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rPr>
                <a:t>class 1</a:t>
              </a:r>
              <a:endParaRPr lang="zh-TW" altLang="en-US" sz="1512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296B1378-145D-4780-87C7-8747E3947B3E}"/>
                </a:ext>
              </a:extLst>
            </p:cNvPr>
            <p:cNvSpPr txBox="1"/>
            <p:nvPr/>
          </p:nvSpPr>
          <p:spPr>
            <a:xfrm>
              <a:off x="7260479" y="1538480"/>
              <a:ext cx="863043" cy="38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83957">
                <a:buClrTx/>
                <a:defRPr/>
              </a:pPr>
              <a:r>
                <a:rPr lang="en-US" altLang="zh-TW" sz="1512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rPr>
                <a:t>class 2</a:t>
              </a:r>
              <a:endParaRPr lang="zh-TW" altLang="en-US" sz="1512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14FF24D7-7490-4775-BDF7-EEEB6BFB11E8}"/>
                </a:ext>
              </a:extLst>
            </p:cNvPr>
            <p:cNvSpPr txBox="1"/>
            <p:nvPr/>
          </p:nvSpPr>
          <p:spPr>
            <a:xfrm>
              <a:off x="7768029" y="2350273"/>
              <a:ext cx="863043" cy="38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83957">
                <a:buClrTx/>
                <a:defRPr/>
              </a:pPr>
              <a:r>
                <a:rPr lang="en-US" altLang="zh-TW" sz="1512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+mn-cs"/>
                </a:rPr>
                <a:t>class 3</a:t>
              </a:r>
              <a:endParaRPr lang="zh-TW" altLang="en-US" sz="1512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endParaRP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ECED3D4A-4749-4B28-A84A-BCEF92F802C5}"/>
              </a:ext>
            </a:extLst>
          </p:cNvPr>
          <p:cNvGrpSpPr/>
          <p:nvPr/>
        </p:nvGrpSpPr>
        <p:grpSpPr>
          <a:xfrm>
            <a:off x="3565593" y="2752478"/>
            <a:ext cx="1401771" cy="766364"/>
            <a:chOff x="6846207" y="1922036"/>
            <a:chExt cx="1669143" cy="912539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D9E47C1-2376-43BB-86BD-BFE4769DD2C9}"/>
                </a:ext>
              </a:extLst>
            </p:cNvPr>
            <p:cNvSpPr/>
            <p:nvPr/>
          </p:nvSpPr>
          <p:spPr>
            <a:xfrm>
              <a:off x="7544238" y="2657363"/>
              <a:ext cx="261257" cy="1765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383957">
                <a:buClrTx/>
                <a:defRPr/>
              </a:pPr>
              <a:endParaRPr lang="zh-TW" altLang="en-US" sz="1512" kern="120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586B4EC-F531-4233-86EC-239B7B3B7F17}"/>
                </a:ext>
              </a:extLst>
            </p:cNvPr>
            <p:cNvSpPr/>
            <p:nvPr/>
          </p:nvSpPr>
          <p:spPr>
            <a:xfrm>
              <a:off x="7067273" y="1922036"/>
              <a:ext cx="261257" cy="88420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383957">
                <a:buClrTx/>
                <a:defRPr/>
              </a:pPr>
              <a:endParaRPr lang="zh-TW" altLang="en-US" sz="1512" kern="120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CDF2191-1909-4ED0-8CDE-C4F3BFBF8FC1}"/>
                </a:ext>
              </a:extLst>
            </p:cNvPr>
            <p:cNvSpPr/>
            <p:nvPr/>
          </p:nvSpPr>
          <p:spPr>
            <a:xfrm>
              <a:off x="8043150" y="2757872"/>
              <a:ext cx="261257" cy="760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383957">
                <a:buClrTx/>
                <a:defRPr/>
              </a:pPr>
              <a:endParaRPr lang="zh-TW" altLang="en-US" sz="1512" kern="120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46C5DAA9-1AB6-4EB5-A608-7A97827A1C9F}"/>
                </a:ext>
              </a:extLst>
            </p:cNvPr>
            <p:cNvCxnSpPr>
              <a:cxnSpLocks/>
            </p:cNvCxnSpPr>
            <p:nvPr/>
          </p:nvCxnSpPr>
          <p:spPr>
            <a:xfrm>
              <a:off x="6846207" y="2834575"/>
              <a:ext cx="166914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7105D56-3FBA-40B5-9B1D-1497AEA676FB}"/>
              </a:ext>
            </a:extLst>
          </p:cNvPr>
          <p:cNvSpPr txBox="1"/>
          <p:nvPr/>
        </p:nvSpPr>
        <p:spPr>
          <a:xfrm>
            <a:off x="3498553" y="2479321"/>
            <a:ext cx="724796" cy="32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83957">
              <a:buClrTx/>
              <a:defRPr/>
            </a:pPr>
            <a:r>
              <a:rPr lang="en-US" altLang="zh-TW" sz="1512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class 1</a:t>
            </a:r>
            <a:endParaRPr lang="zh-TW" altLang="en-US" sz="1512" kern="12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113A42D-A87A-4C25-98A5-D8775E4A6057}"/>
              </a:ext>
            </a:extLst>
          </p:cNvPr>
          <p:cNvSpPr txBox="1"/>
          <p:nvPr/>
        </p:nvSpPr>
        <p:spPr>
          <a:xfrm>
            <a:off x="3970655" y="2948026"/>
            <a:ext cx="724796" cy="32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83957">
              <a:buClrTx/>
              <a:defRPr/>
            </a:pPr>
            <a:r>
              <a:rPr lang="en-US" altLang="zh-TW" sz="1512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class 2</a:t>
            </a:r>
            <a:endParaRPr lang="zh-TW" altLang="en-US" sz="1512" kern="12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9CBA4F9-6F94-4866-9E50-0913DB10BB2D}"/>
              </a:ext>
            </a:extLst>
          </p:cNvPr>
          <p:cNvSpPr txBox="1"/>
          <p:nvPr/>
        </p:nvSpPr>
        <p:spPr>
          <a:xfrm>
            <a:off x="4361084" y="3161078"/>
            <a:ext cx="724796" cy="32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83957">
              <a:buClrTx/>
              <a:defRPr/>
            </a:pPr>
            <a:r>
              <a:rPr lang="en-US" altLang="zh-TW" sz="1512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class 3</a:t>
            </a:r>
            <a:endParaRPr lang="zh-TW" altLang="en-US" sz="1512" kern="12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A86B8CF-D326-4DEF-AE38-53488C2781F0}"/>
              </a:ext>
            </a:extLst>
          </p:cNvPr>
          <p:cNvSpPr/>
          <p:nvPr/>
        </p:nvSpPr>
        <p:spPr>
          <a:xfrm>
            <a:off x="3763052" y="4746981"/>
            <a:ext cx="219407" cy="1482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6526117-E6ED-4DD7-BFF7-F46A2220E220}"/>
              </a:ext>
            </a:extLst>
          </p:cNvPr>
          <p:cNvSpPr/>
          <p:nvPr/>
        </p:nvSpPr>
        <p:spPr>
          <a:xfrm>
            <a:off x="4566449" y="4159007"/>
            <a:ext cx="219407" cy="7425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98D7B1E-9605-4076-92B5-946C7BDBEF40}"/>
              </a:ext>
            </a:extLst>
          </p:cNvPr>
          <p:cNvSpPr/>
          <p:nvPr/>
        </p:nvSpPr>
        <p:spPr>
          <a:xfrm>
            <a:off x="4171380" y="4831389"/>
            <a:ext cx="219407" cy="638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CE48962-C1BF-4860-BA6E-C0F1208D97F5}"/>
              </a:ext>
            </a:extLst>
          </p:cNvPr>
          <p:cNvCxnSpPr>
            <a:cxnSpLocks/>
          </p:cNvCxnSpPr>
          <p:nvPr/>
        </p:nvCxnSpPr>
        <p:spPr>
          <a:xfrm>
            <a:off x="3550133" y="4895805"/>
            <a:ext cx="1401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8B154DE3-326E-47C9-B138-57E756C7021B}"/>
              </a:ext>
            </a:extLst>
          </p:cNvPr>
          <p:cNvSpPr txBox="1"/>
          <p:nvPr/>
        </p:nvSpPr>
        <p:spPr>
          <a:xfrm>
            <a:off x="3537153" y="4301488"/>
            <a:ext cx="724796" cy="32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83957">
              <a:buClrTx/>
              <a:defRPr/>
            </a:pPr>
            <a:r>
              <a:rPr lang="en-US" altLang="zh-TW" sz="1512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class 1</a:t>
            </a:r>
            <a:endParaRPr lang="zh-TW" altLang="en-US" sz="1512" kern="12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887E5F7C-7045-4B06-9D54-88D43CEE295F}"/>
              </a:ext>
            </a:extLst>
          </p:cNvPr>
          <p:cNvSpPr txBox="1"/>
          <p:nvPr/>
        </p:nvSpPr>
        <p:spPr>
          <a:xfrm>
            <a:off x="3929494" y="4507045"/>
            <a:ext cx="724796" cy="32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83957">
              <a:buClrTx/>
              <a:defRPr/>
            </a:pPr>
            <a:r>
              <a:rPr lang="en-US" altLang="zh-TW" sz="1512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class 2</a:t>
            </a:r>
            <a:endParaRPr lang="zh-TW" altLang="en-US" sz="1512" kern="12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8FC3B3B-1B70-474C-92A1-18693EAE5DCB}"/>
              </a:ext>
            </a:extLst>
          </p:cNvPr>
          <p:cNvSpPr txBox="1"/>
          <p:nvPr/>
        </p:nvSpPr>
        <p:spPr>
          <a:xfrm>
            <a:off x="4361084" y="3785351"/>
            <a:ext cx="724796" cy="32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83957">
              <a:buClrTx/>
              <a:defRPr/>
            </a:pPr>
            <a:r>
              <a:rPr lang="en-US" altLang="zh-TW" sz="1512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class 3</a:t>
            </a:r>
            <a:endParaRPr lang="zh-TW" altLang="en-US" sz="1512" kern="12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90229CC8-AF2F-41C8-9099-F61395E4248E}"/>
              </a:ext>
            </a:extLst>
          </p:cNvPr>
          <p:cNvGrpSpPr/>
          <p:nvPr/>
        </p:nvGrpSpPr>
        <p:grpSpPr>
          <a:xfrm>
            <a:off x="6261929" y="1638392"/>
            <a:ext cx="1886222" cy="1229654"/>
            <a:chOff x="6808863" y="2047103"/>
            <a:chExt cx="2245998" cy="146419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1FD8B50-17C9-4644-8D91-CB9FDA3752F4}"/>
                    </a:ext>
                  </a:extLst>
                </p:cNvPr>
                <p:cNvSpPr txBox="1"/>
                <p:nvPr/>
              </p:nvSpPr>
              <p:spPr>
                <a:xfrm>
                  <a:off x="6808863" y="2047103"/>
                  <a:ext cx="681198" cy="3693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383957">
                    <a:buClrTx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16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sz="2016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altLang="zh-TW" sz="2016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</m:e>
                        </m:d>
                      </m:oMath>
                    </m:oMathPara>
                  </a14:m>
                  <a:endParaRPr lang="zh-TW" altLang="en-US" sz="2016" kern="1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+mn-cs"/>
                  </a:endParaRPr>
                </a:p>
              </p:txBody>
            </p:sp>
          </mc:Choice>
          <mc:Fallback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1FD8B50-17C9-4644-8D91-CB9FDA37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8863" y="2047103"/>
                  <a:ext cx="681198" cy="369383"/>
                </a:xfrm>
                <a:prstGeom prst="rect">
                  <a:avLst/>
                </a:prstGeom>
                <a:blipFill>
                  <a:blip r:embed="rId8"/>
                  <a:stretch>
                    <a:fillRect l="-8511" b="-78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ED157451-2038-4E1B-A83B-2CD3E7CA0912}"/>
                    </a:ext>
                  </a:extLst>
                </p:cNvPr>
                <p:cNvSpPr txBox="1"/>
                <p:nvPr/>
              </p:nvSpPr>
              <p:spPr>
                <a:xfrm>
                  <a:off x="6808863" y="2615023"/>
                  <a:ext cx="2245998" cy="896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383957">
                    <a:buClrTx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16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016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lang="en-US" altLang="zh-TW" sz="2016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016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016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016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TW" sz="2016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TW" sz="2016" i="1" kern="12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en-US" altLang="zh-TW" sz="2016" i="1" kern="12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  <m:r>
                                  <a:rPr lang="en-US" altLang="zh-TW" sz="2016" i="1" kern="12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altLang="zh-TW" sz="2016" i="1" kern="12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016" i="1" kern="12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TW" sz="2016" i="1" kern="12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nor/>
                              </m:rPr>
                              <a:rPr lang="zh-TW" altLang="en-US" sz="2016" kern="1200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  <a:ea typeface="標楷體" panose="03000509000000000000" pitchFamily="65" charset="-120"/>
                                <a:cs typeface="+mn-cs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zh-TW" altLang="en-US" sz="2016" kern="1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+mn-cs"/>
                  </a:endParaRPr>
                </a:p>
              </p:txBody>
            </p:sp>
          </mc:Choice>
          <mc:Fallback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ED157451-2038-4E1B-A83B-2CD3E7CA0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8863" y="2615023"/>
                  <a:ext cx="2245998" cy="8962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右大括弧 73">
            <a:extLst>
              <a:ext uri="{FF2B5EF4-FFF2-40B4-BE49-F238E27FC236}">
                <a16:creationId xmlns:a16="http://schemas.microsoft.com/office/drawing/2014/main" id="{2AF57C35-1FBA-44BA-ABE3-9DECF1BF1770}"/>
              </a:ext>
            </a:extLst>
          </p:cNvPr>
          <p:cNvSpPr/>
          <p:nvPr/>
        </p:nvSpPr>
        <p:spPr>
          <a:xfrm>
            <a:off x="5759974" y="946308"/>
            <a:ext cx="296863" cy="4239595"/>
          </a:xfrm>
          <a:prstGeom prst="rightBrace">
            <a:avLst>
              <a:gd name="adj1" fmla="val 62225"/>
              <a:gd name="adj2" fmla="val 2861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176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58C9D3E8-1D7F-4D8C-A2D9-06EA5C7560AA}"/>
              </a:ext>
            </a:extLst>
          </p:cNvPr>
          <p:cNvSpPr txBox="1"/>
          <p:nvPr/>
        </p:nvSpPr>
        <p:spPr>
          <a:xfrm>
            <a:off x="6331769" y="3799399"/>
            <a:ext cx="2119318" cy="712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3957">
              <a:buClrTx/>
              <a:defRPr/>
            </a:pPr>
            <a:r>
              <a:rPr lang="en-US" altLang="zh-TW" sz="2016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Uniform means higher variety</a:t>
            </a:r>
            <a:endParaRPr lang="zh-TW" altLang="en-US" sz="2016" kern="12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90B3FBD-83FE-4529-BF20-BF0692E2FF68}"/>
              </a:ext>
            </a:extLst>
          </p:cNvPr>
          <p:cNvSpPr/>
          <p:nvPr/>
        </p:nvSpPr>
        <p:spPr>
          <a:xfrm>
            <a:off x="6651933" y="3243644"/>
            <a:ext cx="219407" cy="4107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CB6FD74B-388A-49B6-A6A8-9D2D0ED65D19}"/>
              </a:ext>
            </a:extLst>
          </p:cNvPr>
          <p:cNvSpPr/>
          <p:nvPr/>
        </p:nvSpPr>
        <p:spPr>
          <a:xfrm>
            <a:off x="7049583" y="3243645"/>
            <a:ext cx="219407" cy="406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0135093A-76F2-4802-9686-35B568C52403}"/>
              </a:ext>
            </a:extLst>
          </p:cNvPr>
          <p:cNvSpPr/>
          <p:nvPr/>
        </p:nvSpPr>
        <p:spPr>
          <a:xfrm>
            <a:off x="7444224" y="3247961"/>
            <a:ext cx="219407" cy="406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29D55769-12F8-4A6A-B380-E229CF049DFA}"/>
              </a:ext>
            </a:extLst>
          </p:cNvPr>
          <p:cNvCxnSpPr>
            <a:cxnSpLocks/>
          </p:cNvCxnSpPr>
          <p:nvPr/>
        </p:nvCxnSpPr>
        <p:spPr>
          <a:xfrm>
            <a:off x="6439014" y="3654982"/>
            <a:ext cx="14017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1B327CD5-09EF-46F8-BFFD-CBE234C1D4E1}"/>
                  </a:ext>
                </a:extLst>
              </p:cNvPr>
              <p:cNvSpPr txBox="1"/>
              <p:nvPr/>
            </p:nvSpPr>
            <p:spPr>
              <a:xfrm>
                <a:off x="3702591" y="190677"/>
                <a:ext cx="4906516" cy="71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016" b="1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Inception Score</a:t>
                </a:r>
                <a:r>
                  <a:rPr lang="en-US" altLang="zh-TW" sz="2016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(</a:t>
                </a:r>
                <a:r>
                  <a:rPr lang="en-US" altLang="zh-TW" sz="2016" b="1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IS</a:t>
                </a:r>
                <a:r>
                  <a:rPr lang="en-US" altLang="zh-TW" sz="2016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): </a:t>
                </a:r>
              </a:p>
              <a:p>
                <a:r>
                  <a:rPr lang="en-US" altLang="zh-TW" sz="2016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Good quality, large diversity </a:t>
                </a:r>
                <a14:m>
                  <m:oMath xmlns:m="http://schemas.openxmlformats.org/officeDocument/2006/math">
                    <m:r>
                      <a:rPr lang="en-US" altLang="zh-TW" sz="2016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sz="2016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sz="2016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Large </a:t>
                </a:r>
                <a:r>
                  <a:rPr lang="en-US" altLang="zh-TW" sz="2016" b="1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IS</a:t>
                </a:r>
                <a:endParaRPr lang="zh-TW" altLang="en-US" sz="2016" b="1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1B327CD5-09EF-46F8-BFFD-CBE234C1D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591" y="190677"/>
                <a:ext cx="4906516" cy="712759"/>
              </a:xfrm>
              <a:prstGeom prst="rect">
                <a:avLst/>
              </a:prstGeom>
              <a:blipFill>
                <a:blip r:embed="rId10"/>
                <a:stretch>
                  <a:fillRect l="-1242" t="-3419" b="-145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1B7CFCC6-D295-4067-B7C6-71661EA9C63E}"/>
              </a:ext>
            </a:extLst>
          </p:cNvPr>
          <p:cNvSpPr txBox="1"/>
          <p:nvPr/>
        </p:nvSpPr>
        <p:spPr>
          <a:xfrm>
            <a:off x="6033990" y="4511009"/>
            <a:ext cx="3511822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16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What is the problem here? </a:t>
            </a:r>
            <a:r>
              <a:rPr lang="en-US" altLang="zh-TW" sz="2016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</a:t>
            </a:r>
            <a:endParaRPr lang="zh-TW" altLang="en-US" sz="2016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820C52C-A7C8-414B-8BC5-13D233C2CD7C}"/>
              </a:ext>
            </a:extLst>
          </p:cNvPr>
          <p:cNvSpPr txBox="1"/>
          <p:nvPr/>
        </p:nvSpPr>
        <p:spPr>
          <a:xfrm>
            <a:off x="642972" y="5399552"/>
            <a:ext cx="7104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https://speech.ee.ntu.edu.tw/~hylee/ml/ml2021-course-data/gan_v10.pdf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D56B0D87-60D1-4D31-B649-3B86AA343C7E}"/>
              </a:ext>
            </a:extLst>
          </p:cNvPr>
          <p:cNvSpPr txBox="1"/>
          <p:nvPr/>
        </p:nvSpPr>
        <p:spPr>
          <a:xfrm>
            <a:off x="6033990" y="4896032"/>
            <a:ext cx="3511822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16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若生成只有單一類別？</a:t>
            </a:r>
          </a:p>
        </p:txBody>
      </p:sp>
      <p:sp>
        <p:nvSpPr>
          <p:cNvPr id="66" name="投影片編號版面配置區 3">
            <a:extLst>
              <a:ext uri="{FF2B5EF4-FFF2-40B4-BE49-F238E27FC236}">
                <a16:creationId xmlns:a16="http://schemas.microsoft.com/office/drawing/2014/main" id="{B44B40D3-9BDF-43A5-815E-AF4F11B0D31B}"/>
              </a:ext>
            </a:extLst>
          </p:cNvPr>
          <p:cNvSpPr txBox="1">
            <a:spLocks/>
          </p:cNvSpPr>
          <p:nvPr/>
        </p:nvSpPr>
        <p:spPr>
          <a:xfrm>
            <a:off x="7066759" y="538621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pPr/>
              <a:t>21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8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8" grpId="0"/>
      <p:bldP spid="47" grpId="0"/>
      <p:bldP spid="48" grpId="0"/>
      <p:bldP spid="49" grpId="0"/>
      <p:bldP spid="59" grpId="0" animBg="1"/>
      <p:bldP spid="60" grpId="0" animBg="1"/>
      <p:bldP spid="61" grpId="0" animBg="1"/>
      <p:bldP spid="56" grpId="0"/>
      <p:bldP spid="57" grpId="0"/>
      <p:bldP spid="58" grpId="0"/>
      <p:bldP spid="74" grpId="0" animBg="1"/>
      <p:bldP spid="75" grpId="0"/>
      <p:bldP spid="76" grpId="0" animBg="1"/>
      <p:bldP spid="77" grpId="0" animBg="1"/>
      <p:bldP spid="78" grpId="0" animBg="1"/>
      <p:bldP spid="80" grpId="0"/>
      <p:bldP spid="10" grpId="0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字版面配置區 2">
            <a:extLst>
              <a:ext uri="{FF2B5EF4-FFF2-40B4-BE49-F238E27FC236}">
                <a16:creationId xmlns:a16="http://schemas.microsoft.com/office/drawing/2014/main" id="{358FA48C-D0CF-4A6D-9628-9C510F5A0DAC}"/>
              </a:ext>
            </a:extLst>
          </p:cNvPr>
          <p:cNvSpPr txBox="1">
            <a:spLocks/>
          </p:cNvSpPr>
          <p:nvPr/>
        </p:nvSpPr>
        <p:spPr>
          <a:xfrm>
            <a:off x="371305" y="922410"/>
            <a:ext cx="8520600" cy="382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將分類器的 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linear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輸出當作線性分佈</a:t>
            </a:r>
            <a:endParaRPr lang="en-US" altLang="zh-TW" sz="2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比較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real data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與 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fake data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的分佈狀態</a:t>
            </a: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D369AD1E-9DED-4D0F-A0D2-431CE316F3C6}"/>
              </a:ext>
            </a:extLst>
          </p:cNvPr>
          <p:cNvSpPr/>
          <p:nvPr/>
        </p:nvSpPr>
        <p:spPr>
          <a:xfrm rot="1122837">
            <a:off x="3746077" y="3387503"/>
            <a:ext cx="3638800" cy="16849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C329499-2B94-4E6C-ACE8-88A1B9D6FDCA}"/>
              </a:ext>
            </a:extLst>
          </p:cNvPr>
          <p:cNvSpPr/>
          <p:nvPr/>
        </p:nvSpPr>
        <p:spPr>
          <a:xfrm rot="20265638">
            <a:off x="1909068" y="3354126"/>
            <a:ext cx="3371521" cy="195945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7116638-2FB8-41EF-B151-AE8E8438E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295265"/>
            <a:ext cx="7406606" cy="1113227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Fréchet Inception Distance (FID)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4CCFE05-F923-4ACA-B524-C0757F18E692}"/>
              </a:ext>
            </a:extLst>
          </p:cNvPr>
          <p:cNvSpPr/>
          <p:nvPr/>
        </p:nvSpPr>
        <p:spPr>
          <a:xfrm>
            <a:off x="2348416" y="4326840"/>
            <a:ext cx="155811" cy="155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BF6884A-657B-4201-9CA2-93A068BC4E2E}"/>
              </a:ext>
            </a:extLst>
          </p:cNvPr>
          <p:cNvSpPr/>
          <p:nvPr/>
        </p:nvSpPr>
        <p:spPr>
          <a:xfrm>
            <a:off x="3740707" y="4846860"/>
            <a:ext cx="155811" cy="155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7E00317-D674-48C9-8181-847C8E187575}"/>
              </a:ext>
            </a:extLst>
          </p:cNvPr>
          <p:cNvSpPr/>
          <p:nvPr/>
        </p:nvSpPr>
        <p:spPr>
          <a:xfrm>
            <a:off x="2206315" y="4748424"/>
            <a:ext cx="155811" cy="155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3826378-C0C8-4704-AC52-9EA7C03848F2}"/>
              </a:ext>
            </a:extLst>
          </p:cNvPr>
          <p:cNvSpPr/>
          <p:nvPr/>
        </p:nvSpPr>
        <p:spPr>
          <a:xfrm>
            <a:off x="4336416" y="3480496"/>
            <a:ext cx="155811" cy="155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F77C0C5F-33F8-4269-96F1-3829AA24B53E}"/>
              </a:ext>
            </a:extLst>
          </p:cNvPr>
          <p:cNvSpPr/>
          <p:nvPr/>
        </p:nvSpPr>
        <p:spPr>
          <a:xfrm>
            <a:off x="2702334" y="5108679"/>
            <a:ext cx="155811" cy="155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5AB1F49-EDED-424D-90E2-642E939AF714}"/>
              </a:ext>
            </a:extLst>
          </p:cNvPr>
          <p:cNvSpPr/>
          <p:nvPr/>
        </p:nvSpPr>
        <p:spPr>
          <a:xfrm>
            <a:off x="4694981" y="3754315"/>
            <a:ext cx="155811" cy="155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C567B50-4708-497B-A882-80D29F565C81}"/>
              </a:ext>
            </a:extLst>
          </p:cNvPr>
          <p:cNvSpPr/>
          <p:nvPr/>
        </p:nvSpPr>
        <p:spPr>
          <a:xfrm>
            <a:off x="4117312" y="3587249"/>
            <a:ext cx="155811" cy="15581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D952598-AFDA-4712-A7E2-5E8B179B392C}"/>
              </a:ext>
            </a:extLst>
          </p:cNvPr>
          <p:cNvSpPr/>
          <p:nvPr/>
        </p:nvSpPr>
        <p:spPr>
          <a:xfrm>
            <a:off x="5242264" y="3826022"/>
            <a:ext cx="155811" cy="15581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CC69FA27-5810-4E04-9E3D-94021D2B88CE}"/>
              </a:ext>
            </a:extLst>
          </p:cNvPr>
          <p:cNvSpPr/>
          <p:nvPr/>
        </p:nvSpPr>
        <p:spPr>
          <a:xfrm>
            <a:off x="5068993" y="4246966"/>
            <a:ext cx="155811" cy="15581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ED0D0EA-43D1-4881-91F7-8A042839A68F}"/>
              </a:ext>
            </a:extLst>
          </p:cNvPr>
          <p:cNvSpPr/>
          <p:nvPr/>
        </p:nvSpPr>
        <p:spPr>
          <a:xfrm>
            <a:off x="5200531" y="4701492"/>
            <a:ext cx="155811" cy="15581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9EE7BB3-E3D7-4FF8-BB49-826FF9824DB7}"/>
              </a:ext>
            </a:extLst>
          </p:cNvPr>
          <p:cNvSpPr/>
          <p:nvPr/>
        </p:nvSpPr>
        <p:spPr>
          <a:xfrm>
            <a:off x="6021409" y="4535679"/>
            <a:ext cx="155811" cy="15581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CEBD290-2105-460B-8797-87AA8C25DA65}"/>
              </a:ext>
            </a:extLst>
          </p:cNvPr>
          <p:cNvSpPr/>
          <p:nvPr/>
        </p:nvSpPr>
        <p:spPr>
          <a:xfrm>
            <a:off x="5758940" y="4091156"/>
            <a:ext cx="155811" cy="15581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AB62753C-493C-411E-A465-4F83B0EF3B2B}"/>
              </a:ext>
            </a:extLst>
          </p:cNvPr>
          <p:cNvSpPr/>
          <p:nvPr/>
        </p:nvSpPr>
        <p:spPr>
          <a:xfrm>
            <a:off x="3610023" y="4486604"/>
            <a:ext cx="155811" cy="155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899CABA-ED19-46A1-8918-41639514B90E}"/>
              </a:ext>
            </a:extLst>
          </p:cNvPr>
          <p:cNvSpPr txBox="1"/>
          <p:nvPr/>
        </p:nvSpPr>
        <p:spPr>
          <a:xfrm>
            <a:off x="4881473" y="1609188"/>
            <a:ext cx="5980597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3957">
              <a:buClrTx/>
              <a:defRPr/>
            </a:pPr>
            <a:r>
              <a:rPr lang="en-US" altLang="zh-TW" sz="2016" kern="1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red</a:t>
            </a:r>
            <a:r>
              <a:rPr lang="en-US" altLang="zh-TW" sz="2016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points: real images</a:t>
            </a:r>
            <a:endParaRPr lang="zh-TW" altLang="en-US" sz="2016" kern="12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B99576C8-7A4C-40D6-8A6A-CB5C2C18DF9D}"/>
              </a:ext>
            </a:extLst>
          </p:cNvPr>
          <p:cNvSpPr/>
          <p:nvPr/>
        </p:nvSpPr>
        <p:spPr>
          <a:xfrm>
            <a:off x="2793878" y="3773801"/>
            <a:ext cx="155811" cy="155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4A9C02BA-8B72-4327-B7AE-55A6E82F2D2B}"/>
              </a:ext>
            </a:extLst>
          </p:cNvPr>
          <p:cNvSpPr/>
          <p:nvPr/>
        </p:nvSpPr>
        <p:spPr>
          <a:xfrm>
            <a:off x="2517169" y="4789487"/>
            <a:ext cx="155811" cy="155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7B34AF54-86C9-446F-B4A7-4D488801E48C}"/>
              </a:ext>
            </a:extLst>
          </p:cNvPr>
          <p:cNvSpPr/>
          <p:nvPr/>
        </p:nvSpPr>
        <p:spPr>
          <a:xfrm>
            <a:off x="4189410" y="4540671"/>
            <a:ext cx="155811" cy="155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3BC6D70-EACD-4217-BE27-14A05CD12E66}"/>
              </a:ext>
            </a:extLst>
          </p:cNvPr>
          <p:cNvSpPr/>
          <p:nvPr/>
        </p:nvSpPr>
        <p:spPr>
          <a:xfrm>
            <a:off x="3306443" y="5068776"/>
            <a:ext cx="155811" cy="155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47832F99-A551-4A83-BB1B-F5DDF7BEEDEA}"/>
              </a:ext>
            </a:extLst>
          </p:cNvPr>
          <p:cNvSpPr/>
          <p:nvPr/>
        </p:nvSpPr>
        <p:spPr>
          <a:xfrm>
            <a:off x="2969362" y="4638399"/>
            <a:ext cx="155811" cy="155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EE8C28E1-2A76-4CD0-A949-4C2DAE8611D8}"/>
              </a:ext>
            </a:extLst>
          </p:cNvPr>
          <p:cNvSpPr/>
          <p:nvPr/>
        </p:nvSpPr>
        <p:spPr>
          <a:xfrm>
            <a:off x="3519232" y="3607343"/>
            <a:ext cx="155811" cy="155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B66F647B-4856-4A1D-A5FF-CBB697BF1C1B}"/>
              </a:ext>
            </a:extLst>
          </p:cNvPr>
          <p:cNvSpPr/>
          <p:nvPr/>
        </p:nvSpPr>
        <p:spPr>
          <a:xfrm>
            <a:off x="3196736" y="3863319"/>
            <a:ext cx="155811" cy="155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A61A5C65-8E71-492F-8B85-61074965FA8D}"/>
              </a:ext>
            </a:extLst>
          </p:cNvPr>
          <p:cNvSpPr/>
          <p:nvPr/>
        </p:nvSpPr>
        <p:spPr>
          <a:xfrm>
            <a:off x="3775208" y="3863319"/>
            <a:ext cx="155811" cy="155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16EE33BE-464B-4A0D-934F-9789ECE19FA4}"/>
              </a:ext>
            </a:extLst>
          </p:cNvPr>
          <p:cNvSpPr/>
          <p:nvPr/>
        </p:nvSpPr>
        <p:spPr>
          <a:xfrm>
            <a:off x="2897251" y="4177986"/>
            <a:ext cx="155811" cy="155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DB9A060E-7E5B-4353-BC8E-E6804BB91D38}"/>
              </a:ext>
            </a:extLst>
          </p:cNvPr>
          <p:cNvSpPr/>
          <p:nvPr/>
        </p:nvSpPr>
        <p:spPr>
          <a:xfrm>
            <a:off x="4031184" y="4119294"/>
            <a:ext cx="155811" cy="155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98A52DB7-9210-49E0-920B-CC923D7006FA}"/>
              </a:ext>
            </a:extLst>
          </p:cNvPr>
          <p:cNvSpPr/>
          <p:nvPr/>
        </p:nvSpPr>
        <p:spPr>
          <a:xfrm>
            <a:off x="4553700" y="4279703"/>
            <a:ext cx="155811" cy="155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92CB74D9-6E48-424B-93E9-811A4A5254ED}"/>
              </a:ext>
            </a:extLst>
          </p:cNvPr>
          <p:cNvSpPr/>
          <p:nvPr/>
        </p:nvSpPr>
        <p:spPr>
          <a:xfrm>
            <a:off x="6132884" y="3705615"/>
            <a:ext cx="155811" cy="15581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75FF2B7B-1A16-47A1-9ECF-ED026FB08D57}"/>
              </a:ext>
            </a:extLst>
          </p:cNvPr>
          <p:cNvSpPr/>
          <p:nvPr/>
        </p:nvSpPr>
        <p:spPr>
          <a:xfrm>
            <a:off x="6236499" y="4197200"/>
            <a:ext cx="155811" cy="15581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34D8DA92-ACC6-487A-9BCA-958455B16F17}"/>
              </a:ext>
            </a:extLst>
          </p:cNvPr>
          <p:cNvSpPr/>
          <p:nvPr/>
        </p:nvSpPr>
        <p:spPr>
          <a:xfrm>
            <a:off x="6366150" y="4688615"/>
            <a:ext cx="155811" cy="15581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B18BD5F-4647-4558-A9EA-7F2474B1D3BE}"/>
              </a:ext>
            </a:extLst>
          </p:cNvPr>
          <p:cNvSpPr/>
          <p:nvPr/>
        </p:nvSpPr>
        <p:spPr>
          <a:xfrm>
            <a:off x="6755597" y="4177986"/>
            <a:ext cx="155811" cy="15581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A34FAFFD-9F40-4AD8-A877-1CC20A166337}"/>
              </a:ext>
            </a:extLst>
          </p:cNvPr>
          <p:cNvSpPr/>
          <p:nvPr/>
        </p:nvSpPr>
        <p:spPr>
          <a:xfrm>
            <a:off x="4777141" y="4601971"/>
            <a:ext cx="155811" cy="15581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08C97C98-80E6-4AFA-AA58-F5D7CAC9FAF8}"/>
              </a:ext>
            </a:extLst>
          </p:cNvPr>
          <p:cNvSpPr/>
          <p:nvPr/>
        </p:nvSpPr>
        <p:spPr>
          <a:xfrm>
            <a:off x="5492018" y="4376006"/>
            <a:ext cx="155811" cy="15581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8CB41A3-9CA9-40C1-8052-D8EEAEFB3DED}"/>
              </a:ext>
            </a:extLst>
          </p:cNvPr>
          <p:cNvSpPr/>
          <p:nvPr/>
        </p:nvSpPr>
        <p:spPr>
          <a:xfrm>
            <a:off x="5758940" y="4846860"/>
            <a:ext cx="155811" cy="15581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CAE39CE8-AC9D-4536-B5EB-E878C9E230F4}"/>
              </a:ext>
            </a:extLst>
          </p:cNvPr>
          <p:cNvSpPr/>
          <p:nvPr/>
        </p:nvSpPr>
        <p:spPr>
          <a:xfrm>
            <a:off x="5487572" y="3516151"/>
            <a:ext cx="155811" cy="15581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7E283634-8DCB-47F7-A2F8-6F7FCA25D9B2}"/>
              </a:ext>
            </a:extLst>
          </p:cNvPr>
          <p:cNvSpPr/>
          <p:nvPr/>
        </p:nvSpPr>
        <p:spPr>
          <a:xfrm>
            <a:off x="4991088" y="3399809"/>
            <a:ext cx="155811" cy="15581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30522259-E26F-4091-A4E5-5D86757B70B3}"/>
              </a:ext>
            </a:extLst>
          </p:cNvPr>
          <p:cNvSpPr/>
          <p:nvPr/>
        </p:nvSpPr>
        <p:spPr>
          <a:xfrm>
            <a:off x="4345221" y="3941224"/>
            <a:ext cx="155811" cy="15581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endParaRPr lang="zh-TW" altLang="en-US" sz="1512" kern="120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7422758-4AC3-4F23-9A75-F040882DC50E}"/>
              </a:ext>
            </a:extLst>
          </p:cNvPr>
          <p:cNvSpPr/>
          <p:nvPr/>
        </p:nvSpPr>
        <p:spPr>
          <a:xfrm>
            <a:off x="4899958" y="2374694"/>
            <a:ext cx="3078653" cy="712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83957">
              <a:buClrTx/>
              <a:defRPr/>
            </a:pPr>
            <a:r>
              <a:rPr lang="en-US" altLang="zh-TW" sz="2016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FID</a:t>
            </a:r>
            <a:r>
              <a:rPr lang="en-US" altLang="zh-TW" sz="2016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= Fréchet distance between the two </a:t>
            </a:r>
            <a:r>
              <a:rPr lang="en-US" altLang="zh-TW" sz="2016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Gaussians</a:t>
            </a:r>
            <a:endParaRPr lang="zh-TW" altLang="en-US" sz="2016" b="1" kern="12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71D7327-EF49-4963-9178-5B4F937F32F5}"/>
              </a:ext>
            </a:extLst>
          </p:cNvPr>
          <p:cNvSpPr txBox="1"/>
          <p:nvPr/>
        </p:nvSpPr>
        <p:spPr>
          <a:xfrm>
            <a:off x="5836845" y="47986"/>
            <a:ext cx="3153070" cy="325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83957">
              <a:buClrTx/>
              <a:defRPr/>
            </a:pPr>
            <a:r>
              <a:rPr lang="zh-TW" altLang="en-US" sz="1512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https://arxiv.org/pdf/1706.08500.pdf</a:t>
            </a:r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1F2C3937-8A8E-43AA-A3E0-6E86F544C0A6}"/>
              </a:ext>
            </a:extLst>
          </p:cNvPr>
          <p:cNvCxnSpPr>
            <a:cxnSpLocks/>
          </p:cNvCxnSpPr>
          <p:nvPr/>
        </p:nvCxnSpPr>
        <p:spPr>
          <a:xfrm>
            <a:off x="3096327" y="2312495"/>
            <a:ext cx="5431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9921E8EB-22A6-4BF3-B2B1-7E0FDCCDEFD6}"/>
              </a:ext>
            </a:extLst>
          </p:cNvPr>
          <p:cNvSpPr/>
          <p:nvPr/>
        </p:nvSpPr>
        <p:spPr>
          <a:xfrm>
            <a:off x="2499106" y="2037655"/>
            <a:ext cx="868813" cy="549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r>
              <a:rPr lang="en-US" altLang="zh-TW" sz="2016" kern="1200" dirty="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CNN</a:t>
            </a:r>
            <a:endParaRPr lang="zh-TW" altLang="en-US" sz="2016" kern="1200" dirty="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0325689C-6E1B-4790-9F2D-F8F513DD90E5}"/>
              </a:ext>
            </a:extLst>
          </p:cNvPr>
          <p:cNvCxnSpPr>
            <a:cxnSpLocks/>
          </p:cNvCxnSpPr>
          <p:nvPr/>
        </p:nvCxnSpPr>
        <p:spPr>
          <a:xfrm>
            <a:off x="1955924" y="2330423"/>
            <a:ext cx="5431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圖片 49">
            <a:extLst>
              <a:ext uri="{FF2B5EF4-FFF2-40B4-BE49-F238E27FC236}">
                <a16:creationId xmlns:a16="http://schemas.microsoft.com/office/drawing/2014/main" id="{C7C17D46-692D-45FD-BF26-B84D68232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06" y="1937843"/>
            <a:ext cx="671054" cy="705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B7A0EB62-3BED-4D69-A35D-8D822F34750D}"/>
              </a:ext>
            </a:extLst>
          </p:cNvPr>
          <p:cNvSpPr/>
          <p:nvPr/>
        </p:nvSpPr>
        <p:spPr>
          <a:xfrm>
            <a:off x="3664354" y="2025020"/>
            <a:ext cx="144503" cy="5623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176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5028E3E-8CE8-4F5D-B213-F056B652F233}"/>
              </a:ext>
            </a:extLst>
          </p:cNvPr>
          <p:cNvSpPr/>
          <p:nvPr/>
        </p:nvSpPr>
        <p:spPr>
          <a:xfrm rot="5400000">
            <a:off x="3881165" y="2148019"/>
            <a:ext cx="786249" cy="3289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3957">
              <a:buClrTx/>
              <a:defRPr/>
            </a:pPr>
            <a:r>
              <a:rPr lang="en-US" altLang="zh-TW" kern="1200" dirty="0" err="1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softmax</a:t>
            </a:r>
            <a:endParaRPr lang="zh-TW" altLang="en-US" kern="1200" dirty="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1E8FFF0B-6A0A-4091-8D3C-A921B71E0D7E}"/>
              </a:ext>
            </a:extLst>
          </p:cNvPr>
          <p:cNvCxnSpPr>
            <a:cxnSpLocks/>
          </p:cNvCxnSpPr>
          <p:nvPr/>
        </p:nvCxnSpPr>
        <p:spPr>
          <a:xfrm>
            <a:off x="3847252" y="2318234"/>
            <a:ext cx="2467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ACB55F28-4A29-4524-8255-D6B107DF32C3}"/>
              </a:ext>
            </a:extLst>
          </p:cNvPr>
          <p:cNvCxnSpPr>
            <a:cxnSpLocks/>
            <a:stCxn id="17" idx="2"/>
            <a:endCxn id="27" idx="0"/>
          </p:cNvCxnSpPr>
          <p:nvPr/>
        </p:nvCxnSpPr>
        <p:spPr>
          <a:xfrm flipH="1">
            <a:off x="3597138" y="2587336"/>
            <a:ext cx="139467" cy="102000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970FAF8-09C2-41DB-BD8E-637921CB555F}"/>
              </a:ext>
            </a:extLst>
          </p:cNvPr>
          <p:cNvSpPr txBox="1"/>
          <p:nvPr/>
        </p:nvSpPr>
        <p:spPr>
          <a:xfrm>
            <a:off x="4881474" y="1973150"/>
            <a:ext cx="3784462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3957">
              <a:buClrTx/>
              <a:defRPr/>
            </a:pPr>
            <a:r>
              <a:rPr lang="en-US" altLang="zh-TW" sz="2016" kern="12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blue</a:t>
            </a:r>
            <a:r>
              <a:rPr lang="en-US" altLang="zh-TW" sz="2016" kern="12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points: generated images</a:t>
            </a:r>
            <a:endParaRPr lang="zh-TW" altLang="en-US" sz="2016" kern="12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1E5EBFD-A3A7-4F6E-97CB-FB2318B4F5B9}"/>
              </a:ext>
            </a:extLst>
          </p:cNvPr>
          <p:cNvSpPr txBox="1"/>
          <p:nvPr/>
        </p:nvSpPr>
        <p:spPr>
          <a:xfrm>
            <a:off x="7480335" y="2482439"/>
            <a:ext cx="820133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16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???</a:t>
            </a:r>
            <a:endParaRPr lang="zh-TW" altLang="en-US" sz="2016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A45E69F-E19C-4D29-9E41-10BD91C327B3}"/>
              </a:ext>
            </a:extLst>
          </p:cNvPr>
          <p:cNvSpPr/>
          <p:nvPr/>
        </p:nvSpPr>
        <p:spPr>
          <a:xfrm>
            <a:off x="6069082" y="3027185"/>
            <a:ext cx="2117152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83957">
              <a:buClrTx/>
              <a:defRPr/>
            </a:pPr>
            <a:r>
              <a:rPr lang="en-US" altLang="zh-TW" sz="2016" kern="1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Smaller is better</a:t>
            </a:r>
            <a:endParaRPr lang="zh-TW" altLang="en-US" sz="2016" kern="12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66B3260-D8D7-4024-AA6A-41EB288010E1}"/>
              </a:ext>
            </a:extLst>
          </p:cNvPr>
          <p:cNvSpPr txBox="1"/>
          <p:nvPr/>
        </p:nvSpPr>
        <p:spPr>
          <a:xfrm>
            <a:off x="642972" y="5399552"/>
            <a:ext cx="7104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https://speech.ee.ntu.edu.tw/~hylee/ml/ml2021-course-data/gan_v10.pdf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投影片編號版面配置區 3">
            <a:extLst>
              <a:ext uri="{FF2B5EF4-FFF2-40B4-BE49-F238E27FC236}">
                <a16:creationId xmlns:a16="http://schemas.microsoft.com/office/drawing/2014/main" id="{57126B07-4154-4AAE-AD71-7B8B3DC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22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8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5" grpId="0"/>
      <p:bldP spid="48" grpId="0" animBg="1"/>
      <p:bldP spid="17" grpId="0" animBg="1"/>
      <p:bldP spid="51" grpId="0" animBg="1"/>
      <p:bldP spid="57" grpId="0"/>
      <p:bldP spid="58" grpId="0"/>
      <p:bldP spid="5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24588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indent="-368300">
              <a:lnSpc>
                <a:spcPct val="150000"/>
              </a:lnSpc>
              <a:buSzPts val="2200"/>
            </a:pPr>
            <a:r>
              <a:rPr lang="en-US" altLang="zh-TW" sz="4400" dirty="0"/>
              <a:t>Flow-based Generative Model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8879C81-16C6-4407-8553-D84BA3107BBA}"/>
              </a:ext>
            </a:extLst>
          </p:cNvPr>
          <p:cNvSpPr txBox="1"/>
          <p:nvPr/>
        </p:nvSpPr>
        <p:spPr>
          <a:xfrm>
            <a:off x="3075443" y="3300625"/>
            <a:ext cx="299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/>
              <a:t>Generation in other method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31650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Flow-based Model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一個相互對應資料分佈的模型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輸入輸出維度需相同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問題：如何取得好的分佈 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z 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？</a:t>
            </a:r>
            <a:endParaRPr lang="en-US" altLang="zh-TW" sz="2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sz="2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17016DBD-C01E-4AD3-97DE-32DC3ADEF310}"/>
              </a:ext>
            </a:extLst>
          </p:cNvPr>
          <p:cNvGrpSpPr/>
          <p:nvPr/>
        </p:nvGrpSpPr>
        <p:grpSpPr>
          <a:xfrm>
            <a:off x="691763" y="2713669"/>
            <a:ext cx="7988176" cy="2155403"/>
            <a:chOff x="691763" y="2713669"/>
            <a:chExt cx="7988176" cy="21554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395272C-1138-49B9-80A5-1E4F97C6FD41}"/>
                </a:ext>
              </a:extLst>
            </p:cNvPr>
            <p:cNvSpPr/>
            <p:nvPr/>
          </p:nvSpPr>
          <p:spPr>
            <a:xfrm>
              <a:off x="691763" y="2995060"/>
              <a:ext cx="1184744" cy="9780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2400000" lon="1919997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A9F4294-4330-46BF-B7AB-2EF056C4AED1}"/>
                </a:ext>
              </a:extLst>
            </p:cNvPr>
            <p:cNvSpPr/>
            <p:nvPr/>
          </p:nvSpPr>
          <p:spPr>
            <a:xfrm>
              <a:off x="844163" y="3147460"/>
              <a:ext cx="1184744" cy="9780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2400000" lon="1919997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CDEAA62-CF2B-46C8-9412-FD00E8FC2C27}"/>
                </a:ext>
              </a:extLst>
            </p:cNvPr>
            <p:cNvSpPr/>
            <p:nvPr/>
          </p:nvSpPr>
          <p:spPr>
            <a:xfrm>
              <a:off x="996563" y="3299860"/>
              <a:ext cx="1184744" cy="9780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2400000" lon="1919997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Google Shape;76;p16">
              <a:extLst>
                <a:ext uri="{FF2B5EF4-FFF2-40B4-BE49-F238E27FC236}">
                  <a16:creationId xmlns:a16="http://schemas.microsoft.com/office/drawing/2014/main" id="{052FED29-3737-4903-ADCC-42E2F2BC1B34}"/>
                </a:ext>
              </a:extLst>
            </p:cNvPr>
            <p:cNvSpPr/>
            <p:nvPr/>
          </p:nvSpPr>
          <p:spPr>
            <a:xfrm>
              <a:off x="3927025" y="3276770"/>
              <a:ext cx="1476600" cy="8487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Generator</a:t>
              </a: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G</a:t>
              </a:r>
              <a:endParaRPr sz="1600" dirty="0">
                <a:solidFill>
                  <a:schemeClr val="bg1"/>
                </a:solidFill>
              </a:endParaRPr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C53C976-D369-4B5C-83B8-62ECB7A89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1306" y="2713669"/>
              <a:ext cx="1714763" cy="1411801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51477B4F-3182-4FB8-B2C9-74A69EB56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9704" y="2803968"/>
              <a:ext cx="1476600" cy="1664994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2A519E4-9D43-4952-90C0-EE4B7064D24D}"/>
                </a:ext>
              </a:extLst>
            </p:cNvPr>
            <p:cNvSpPr/>
            <p:nvPr/>
          </p:nvSpPr>
          <p:spPr>
            <a:xfrm>
              <a:off x="7082706" y="2971970"/>
              <a:ext cx="1184744" cy="97801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scene3d>
              <a:camera prst="orthographicFront">
                <a:rot lat="2400000" lon="1919997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1EC5291-B55D-40BA-9016-73A5FDABF777}"/>
                </a:ext>
              </a:extLst>
            </p:cNvPr>
            <p:cNvSpPr/>
            <p:nvPr/>
          </p:nvSpPr>
          <p:spPr>
            <a:xfrm>
              <a:off x="7235106" y="3124370"/>
              <a:ext cx="1184744" cy="97801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  <a:scene3d>
              <a:camera prst="orthographicFront">
                <a:rot lat="2400000" lon="1919997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9F882D9-4978-4080-A48F-601E13F40683}"/>
                </a:ext>
              </a:extLst>
            </p:cNvPr>
            <p:cNvSpPr/>
            <p:nvPr/>
          </p:nvSpPr>
          <p:spPr>
            <a:xfrm>
              <a:off x="7387506" y="3276770"/>
              <a:ext cx="1184744" cy="97801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  <a:scene3d>
              <a:camera prst="orthographicFront">
                <a:rot lat="2400000" lon="1919997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5F63A1D1-2562-4E34-87EF-5457B655A31F}"/>
                </a:ext>
              </a:extLst>
            </p:cNvPr>
            <p:cNvSpPr txBox="1"/>
            <p:nvPr/>
          </p:nvSpPr>
          <p:spPr>
            <a:xfrm>
              <a:off x="7158369" y="4468962"/>
              <a:ext cx="15215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N</a:t>
              </a:r>
              <a:r>
                <a:rPr lang="zh-TW" altLang="en-US" sz="2000" dirty="0"/>
                <a:t> Ｘ </a:t>
              </a:r>
              <a:r>
                <a:rPr lang="en-US" altLang="zh-TW" sz="2000" dirty="0"/>
                <a:t>M</a:t>
              </a:r>
              <a:r>
                <a:rPr lang="zh-TW" altLang="en-US" sz="2000" dirty="0"/>
                <a:t> Ｘ </a:t>
              </a:r>
              <a:r>
                <a:rPr lang="en-US" altLang="zh-TW" sz="2000" dirty="0"/>
                <a:t>3</a:t>
              </a:r>
            </a:p>
          </p:txBody>
        </p:sp>
      </p:grpSp>
      <p:sp>
        <p:nvSpPr>
          <p:cNvPr id="27" name="投影片編號版面配置區 3">
            <a:extLst>
              <a:ext uri="{FF2B5EF4-FFF2-40B4-BE49-F238E27FC236}">
                <a16:creationId xmlns:a16="http://schemas.microsoft.com/office/drawing/2014/main" id="{41E4ADB7-1B48-4F47-8CE1-E5B10F6D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24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606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How Flow do ?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945A93E8-CC90-432A-BEEF-BE9ABF40B5D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經由公式推導發現取得反生成函數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G</m:t>
                        </m:r>
                      </m:e>
                      <m: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-</m:t>
                        </m:r>
                        <m: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較容易。</a:t>
                </a:r>
                <a:endParaRPr lang="en-US" altLang="zh-TW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以目標函數訓練</a:t>
                </a:r>
                <a:r>
                  <a:rPr lang="en-US" altLang="zh-TW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Flow</a:t>
                </a:r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，並將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G</m:t>
                        </m:r>
                      </m:e>
                      <m: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−</m:t>
                        </m:r>
                        <m: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取反函數得 生成模型。</a:t>
                </a:r>
              </a:p>
            </p:txBody>
          </p:sp>
        </mc:Choice>
        <mc:Fallback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945A93E8-CC90-432A-BEEF-BE9ABF40B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6046BE09-C79D-4317-84D5-A567F5C07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75" y="3700979"/>
            <a:ext cx="7013050" cy="19580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9BBA9CB-0B06-41C3-8FC4-9F971995C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568" y="3288389"/>
            <a:ext cx="4910331" cy="4125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4DA143B-C55A-4612-A7CB-C8AC3FE84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6050" y="2483592"/>
            <a:ext cx="2775365" cy="804797"/>
          </a:xfrm>
          <a:prstGeom prst="rect">
            <a:avLst/>
          </a:prstGeom>
        </p:spPr>
      </p:pic>
      <p:sp>
        <p:nvSpPr>
          <p:cNvPr id="13" name="投影片編號版面配置區 3">
            <a:extLst>
              <a:ext uri="{FF2B5EF4-FFF2-40B4-BE49-F238E27FC236}">
                <a16:creationId xmlns:a16="http://schemas.microsoft.com/office/drawing/2014/main" id="{7EF2B2C4-82EA-48C7-A3AA-45A7F7D9C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25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912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GLOW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運作方式與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GAN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VAE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所提及的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Embedding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類似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FFE9A8-234D-434E-88DC-BEE876D27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65" y="1784483"/>
            <a:ext cx="6650603" cy="3846641"/>
          </a:xfrm>
          <a:prstGeom prst="rect">
            <a:avLst/>
          </a:prstGeom>
        </p:spPr>
      </p:pic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F1436B0B-B0B0-4DE0-B869-1E7F67E84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26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63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24588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indent="-368300">
              <a:lnSpc>
                <a:spcPct val="150000"/>
              </a:lnSpc>
              <a:buSzPts val="2200"/>
            </a:pPr>
            <a:r>
              <a:rPr lang="en-US" altLang="zh-TW" sz="4400" dirty="0"/>
              <a:t>Sequence Generation by GAN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8879C81-16C6-4407-8553-D84BA3107BBA}"/>
              </a:ext>
            </a:extLst>
          </p:cNvPr>
          <p:cNvSpPr txBox="1"/>
          <p:nvPr/>
        </p:nvSpPr>
        <p:spPr>
          <a:xfrm>
            <a:off x="3596601" y="327677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/>
              <a:t>GAN + RL = </a:t>
            </a:r>
            <a:endParaRPr lang="zh-TW" altLang="en-US" sz="1800" dirty="0"/>
          </a:p>
        </p:txBody>
      </p:sp>
      <p:pic>
        <p:nvPicPr>
          <p:cNvPr id="4" name="Picture 6" descr="ç¸éåç">
            <a:extLst>
              <a:ext uri="{FF2B5EF4-FFF2-40B4-BE49-F238E27FC236}">
                <a16:creationId xmlns:a16="http://schemas.microsoft.com/office/drawing/2014/main" id="{0CD96803-3C97-401D-8D3F-FC8254951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018" y="2935616"/>
            <a:ext cx="935850" cy="93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994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Sequence Generation Task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Conditional Sequence Generation</a:t>
            </a:r>
          </a:p>
          <a:p>
            <a:pPr lvl="1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RL (human feedback)</a:t>
            </a:r>
          </a:p>
          <a:p>
            <a:pPr lvl="1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GAN (discriminator feedback)</a:t>
            </a:r>
          </a:p>
          <a:p>
            <a:pPr>
              <a:spcBef>
                <a:spcPts val="1200"/>
              </a:spcBef>
            </a:pP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Text Style Transfer</a:t>
            </a:r>
          </a:p>
          <a:p>
            <a:pPr>
              <a:spcBef>
                <a:spcPts val="1200"/>
              </a:spcBef>
            </a:pP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Unsupervised Abstractive Summarization</a:t>
            </a:r>
          </a:p>
          <a:p>
            <a:pPr>
              <a:spcBef>
                <a:spcPts val="1200"/>
              </a:spcBef>
            </a:pP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Unsupervised Translation</a:t>
            </a:r>
            <a:endParaRPr lang="zh-TW" altLang="en-US" sz="2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F577BC-AB4F-427C-AE96-F01084A8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28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717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Conditional Sequence Generation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若要達到序列生成，皆使用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Seq2Seq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架構。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715939-27AC-4502-9A8E-D641414D6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90" y="1872664"/>
            <a:ext cx="6340420" cy="3475933"/>
          </a:xfrm>
          <a:prstGeom prst="rect">
            <a:avLst/>
          </a:prstGeom>
        </p:spPr>
      </p:pic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94DDBCAD-3069-4BB2-8125-9894F199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29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3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2">
            <a:extLst>
              <a:ext uri="{FF2B5EF4-FFF2-40B4-BE49-F238E27FC236}">
                <a16:creationId xmlns:a16="http://schemas.microsoft.com/office/drawing/2014/main" id="{9B841401-77F8-46DC-BDCD-7AD988B78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90488"/>
            <a:ext cx="8520600" cy="3825524"/>
          </a:xfrm>
        </p:spPr>
        <p:txBody>
          <a:bodyPr>
            <a:normAutofit/>
          </a:bodyPr>
          <a:lstStyle/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原先認為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random vector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z 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分佈在具結構性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特徵明確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的空間中。</a:t>
            </a: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033" y="3103219"/>
            <a:ext cx="34385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3004282" y="5380344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預期的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Z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分佈</a:t>
            </a:r>
            <a:endParaRPr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1970427" y="2173420"/>
            <a:ext cx="547500" cy="848700"/>
          </a:xfrm>
          <a:prstGeom prst="rect">
            <a:avLst/>
          </a:prstGeom>
          <a:solidFill>
            <a:srgbClr val="ADADA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>
                <a:solidFill>
                  <a:srgbClr val="FFFFFF"/>
                </a:solidFill>
              </a:rPr>
              <a:t>z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3439677" y="2173433"/>
            <a:ext cx="1476600" cy="8487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 dirty="0">
                <a:solidFill>
                  <a:schemeClr val="dk1"/>
                </a:solidFill>
              </a:rPr>
              <a:t>Generator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2705052" y="2411933"/>
            <a:ext cx="547500" cy="37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600"/>
          </a:p>
        </p:txBody>
      </p:sp>
      <p:sp>
        <p:nvSpPr>
          <p:cNvPr id="78" name="Google Shape;78;p16"/>
          <p:cNvSpPr/>
          <p:nvPr/>
        </p:nvSpPr>
        <p:spPr>
          <a:xfrm>
            <a:off x="5103402" y="2411933"/>
            <a:ext cx="547500" cy="37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600"/>
          </a:p>
        </p:txBody>
      </p:sp>
      <p:sp>
        <p:nvSpPr>
          <p:cNvPr id="79" name="Google Shape;79;p16"/>
          <p:cNvSpPr/>
          <p:nvPr/>
        </p:nvSpPr>
        <p:spPr>
          <a:xfrm>
            <a:off x="1235802" y="2045195"/>
            <a:ext cx="547500" cy="1105200"/>
          </a:xfrm>
          <a:prstGeom prst="bracketPair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600"/>
          </a:p>
        </p:txBody>
      </p:sp>
      <p:sp>
        <p:nvSpPr>
          <p:cNvPr id="80" name="Google Shape;80;p16"/>
          <p:cNvSpPr txBox="1"/>
          <p:nvPr/>
        </p:nvSpPr>
        <p:spPr>
          <a:xfrm>
            <a:off x="1235802" y="2173445"/>
            <a:ext cx="547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/>
              <a:t>0.9</a:t>
            </a:r>
            <a:endParaRPr sz="1600"/>
          </a:p>
          <a:p>
            <a:pPr algn="ctr"/>
            <a:r>
              <a:rPr lang="en-US" altLang="zh-TW" sz="1600"/>
              <a:t>1.4</a:t>
            </a:r>
            <a:endParaRPr sz="1600"/>
          </a:p>
          <a:p>
            <a:pPr algn="ctr"/>
            <a:r>
              <a:rPr lang="en-US" altLang="zh-TW" sz="1600"/>
              <a:t>…</a:t>
            </a:r>
            <a:endParaRPr sz="1600"/>
          </a:p>
          <a:p>
            <a:pPr algn="ctr"/>
            <a:r>
              <a:rPr lang="en-US" altLang="zh-TW" sz="1600"/>
              <a:t>5.7</a:t>
            </a:r>
            <a:endParaRPr sz="1600"/>
          </a:p>
          <a:p>
            <a:pPr algn="ctr"/>
            <a:r>
              <a:rPr lang="en-US" altLang="zh-TW" sz="1600"/>
              <a:t>3.6</a:t>
            </a:r>
            <a:endParaRPr sz="1600"/>
          </a:p>
          <a:p>
            <a:pPr algn="ctr"/>
            <a:endParaRPr sz="160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028" y="1945644"/>
            <a:ext cx="1313051" cy="13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5394" y="1941244"/>
            <a:ext cx="1313050" cy="1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501177" y="2045195"/>
            <a:ext cx="547500" cy="1105200"/>
          </a:xfrm>
          <a:prstGeom prst="bracketPair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600"/>
          </a:p>
        </p:txBody>
      </p:sp>
      <p:sp>
        <p:nvSpPr>
          <p:cNvPr id="84" name="Google Shape;84;p16"/>
          <p:cNvSpPr txBox="1"/>
          <p:nvPr/>
        </p:nvSpPr>
        <p:spPr>
          <a:xfrm>
            <a:off x="501177" y="2173445"/>
            <a:ext cx="547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 dirty="0"/>
              <a:t>1.7</a:t>
            </a:r>
            <a:endParaRPr sz="1600" dirty="0"/>
          </a:p>
          <a:p>
            <a:pPr algn="ctr"/>
            <a:r>
              <a:rPr lang="en-US" altLang="zh-TW" sz="1600" dirty="0"/>
              <a:t>0.5</a:t>
            </a:r>
            <a:endParaRPr sz="1600" dirty="0"/>
          </a:p>
          <a:p>
            <a:pPr algn="ctr"/>
            <a:r>
              <a:rPr lang="en-US" altLang="zh-TW" sz="1600" dirty="0"/>
              <a:t>…</a:t>
            </a:r>
            <a:endParaRPr sz="1600" dirty="0"/>
          </a:p>
          <a:p>
            <a:pPr algn="ctr"/>
            <a:r>
              <a:rPr lang="en-US" altLang="zh-TW" sz="1600" dirty="0"/>
              <a:t>-1.7</a:t>
            </a:r>
            <a:endParaRPr sz="1600" dirty="0"/>
          </a:p>
          <a:p>
            <a:pPr algn="ctr"/>
            <a:r>
              <a:rPr lang="en-US" altLang="zh-TW" sz="1600" dirty="0"/>
              <a:t>3.9</a:t>
            </a:r>
            <a:endParaRPr sz="1600" dirty="0"/>
          </a:p>
          <a:p>
            <a:pPr algn="ctr"/>
            <a:endParaRPr sz="1600"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37806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>
                <a:latin typeface="Times New Roman" panose="02020603050405020304" pitchFamily="18" charset="0"/>
                <a:ea typeface="標楷體" panose="03000509000000000000" pitchFamily="65" charset="-120"/>
              </a:rPr>
              <a:t>What we expect …</a:t>
            </a:r>
            <a:endParaRPr sz="3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投影片編號版面配置區 3">
            <a:extLst>
              <a:ext uri="{FF2B5EF4-FFF2-40B4-BE49-F238E27FC236}">
                <a16:creationId xmlns:a16="http://schemas.microsoft.com/office/drawing/2014/main" id="{FAB1E530-8BE4-4F2A-9E59-A61A6520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3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Sequence to Sequence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以 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chatbot 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為例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過去序列生成以 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問句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 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答句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進行訓練。</a:t>
            </a:r>
            <a:endParaRPr lang="en-US" altLang="zh-TW" sz="2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但會有矯枉過正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(Over correction)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的問題。</a:t>
            </a:r>
          </a:p>
        </p:txBody>
      </p:sp>
      <p:sp>
        <p:nvSpPr>
          <p:cNvPr id="6" name="Google Shape;76;p16">
            <a:extLst>
              <a:ext uri="{FF2B5EF4-FFF2-40B4-BE49-F238E27FC236}">
                <a16:creationId xmlns:a16="http://schemas.microsoft.com/office/drawing/2014/main" id="{9F3C045A-DEE2-436B-A73B-8F274DDCD929}"/>
              </a:ext>
            </a:extLst>
          </p:cNvPr>
          <p:cNvSpPr/>
          <p:nvPr/>
        </p:nvSpPr>
        <p:spPr>
          <a:xfrm>
            <a:off x="4858248" y="2879725"/>
            <a:ext cx="1476600" cy="8487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Decoder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Google Shape;178;p22">
            <a:extLst>
              <a:ext uri="{FF2B5EF4-FFF2-40B4-BE49-F238E27FC236}">
                <a16:creationId xmlns:a16="http://schemas.microsoft.com/office/drawing/2014/main" id="{88F89080-243E-4D4F-A062-7C5AD6BBB88B}"/>
              </a:ext>
            </a:extLst>
          </p:cNvPr>
          <p:cNvSpPr/>
          <p:nvPr/>
        </p:nvSpPr>
        <p:spPr>
          <a:xfrm>
            <a:off x="6403783" y="3138036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178;p22">
            <a:extLst>
              <a:ext uri="{FF2B5EF4-FFF2-40B4-BE49-F238E27FC236}">
                <a16:creationId xmlns:a16="http://schemas.microsoft.com/office/drawing/2014/main" id="{A75FD5D5-D9BA-4EAD-BBEC-09CCFDD87FEF}"/>
              </a:ext>
            </a:extLst>
          </p:cNvPr>
          <p:cNvSpPr/>
          <p:nvPr/>
        </p:nvSpPr>
        <p:spPr>
          <a:xfrm>
            <a:off x="4459806" y="3138036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76;p16">
            <a:extLst>
              <a:ext uri="{FF2B5EF4-FFF2-40B4-BE49-F238E27FC236}">
                <a16:creationId xmlns:a16="http://schemas.microsoft.com/office/drawing/2014/main" id="{24F0B1A3-CE07-49F6-8D00-69C5D8D72D21}"/>
              </a:ext>
            </a:extLst>
          </p:cNvPr>
          <p:cNvSpPr/>
          <p:nvPr/>
        </p:nvSpPr>
        <p:spPr>
          <a:xfrm>
            <a:off x="2785001" y="2879725"/>
            <a:ext cx="1615275" cy="8487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10" name="Google Shape;178;p22">
            <a:extLst>
              <a:ext uri="{FF2B5EF4-FFF2-40B4-BE49-F238E27FC236}">
                <a16:creationId xmlns:a16="http://schemas.microsoft.com/office/drawing/2014/main" id="{B4C9F6D1-3BAD-44F8-BF7A-F76F3FF1491C}"/>
              </a:ext>
            </a:extLst>
          </p:cNvPr>
          <p:cNvSpPr/>
          <p:nvPr/>
        </p:nvSpPr>
        <p:spPr>
          <a:xfrm>
            <a:off x="2397300" y="3138036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46BC44B-549D-4D3E-968F-D41F34496F95}"/>
              </a:ext>
            </a:extLst>
          </p:cNvPr>
          <p:cNvSpPr txBox="1"/>
          <p:nvPr/>
        </p:nvSpPr>
        <p:spPr>
          <a:xfrm>
            <a:off x="565212" y="287972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sequence C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D07050-73F1-4EBF-8603-B7ED400AAA9B}"/>
              </a:ext>
            </a:extLst>
          </p:cNvPr>
          <p:cNvSpPr txBox="1"/>
          <p:nvPr/>
        </p:nvSpPr>
        <p:spPr>
          <a:xfrm>
            <a:off x="690246" y="3249057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are you ?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A22AD86-5926-4263-8372-3A232A056FBC}"/>
              </a:ext>
            </a:extLst>
          </p:cNvPr>
          <p:cNvSpPr txBox="1"/>
          <p:nvPr/>
        </p:nvSpPr>
        <p:spPr>
          <a:xfrm>
            <a:off x="6775431" y="3138036"/>
            <a:ext cx="195438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sequence X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0B79437-9095-40A8-A14F-0DA5B16C268B}"/>
              </a:ext>
            </a:extLst>
          </p:cNvPr>
          <p:cNvSpPr txBox="1"/>
          <p:nvPr/>
        </p:nvSpPr>
        <p:spPr>
          <a:xfrm>
            <a:off x="7205035" y="220132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I’m good.</a:t>
            </a:r>
            <a:endParaRPr lang="zh-TW" altLang="en-US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箭號: 上-下雙向 18">
            <a:extLst>
              <a:ext uri="{FF2B5EF4-FFF2-40B4-BE49-F238E27FC236}">
                <a16:creationId xmlns:a16="http://schemas.microsoft.com/office/drawing/2014/main" id="{2D8382DD-02A1-4E12-9A2A-A5E93202A056}"/>
              </a:ext>
            </a:extLst>
          </p:cNvPr>
          <p:cNvSpPr/>
          <p:nvPr/>
        </p:nvSpPr>
        <p:spPr>
          <a:xfrm>
            <a:off x="7557242" y="2615229"/>
            <a:ext cx="338912" cy="617926"/>
          </a:xfrm>
          <a:prstGeom prst="upDownArrow">
            <a:avLst>
              <a:gd name="adj1" fmla="val 35923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9E8617F-9DC7-49F4-AA3A-F02E9587E1F5}"/>
              </a:ext>
            </a:extLst>
          </p:cNvPr>
          <p:cNvSpPr txBox="1"/>
          <p:nvPr/>
        </p:nvSpPr>
        <p:spPr>
          <a:xfrm>
            <a:off x="4925300" y="2359506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Maximize likelihood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E88EF29-7015-4E98-8A48-86F885BCE8C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7039981" y="2544172"/>
            <a:ext cx="517262" cy="3800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83DBA842-DD41-4554-932F-F7AD9CF58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" y="3987721"/>
            <a:ext cx="5485680" cy="1552551"/>
          </a:xfrm>
          <a:prstGeom prst="rect">
            <a:avLst/>
          </a:prstGeom>
        </p:spPr>
      </p:pic>
      <p:sp>
        <p:nvSpPr>
          <p:cNvPr id="26" name="投影片編號版面配置區 3">
            <a:extLst>
              <a:ext uri="{FF2B5EF4-FFF2-40B4-BE49-F238E27FC236}">
                <a16:creationId xmlns:a16="http://schemas.microsoft.com/office/drawing/2014/main" id="{B2B6E008-0FE4-4564-BCAC-4529C8D9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30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479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Reinforcement learning (RL)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更新參數使獎勵越大越好。</a:t>
            </a:r>
          </a:p>
        </p:txBody>
      </p:sp>
      <p:sp>
        <p:nvSpPr>
          <p:cNvPr id="5" name="Google Shape;76;p16">
            <a:extLst>
              <a:ext uri="{FF2B5EF4-FFF2-40B4-BE49-F238E27FC236}">
                <a16:creationId xmlns:a16="http://schemas.microsoft.com/office/drawing/2014/main" id="{B288EC0B-3DC9-445C-B865-0FA213009F98}"/>
              </a:ext>
            </a:extLst>
          </p:cNvPr>
          <p:cNvSpPr/>
          <p:nvPr/>
        </p:nvSpPr>
        <p:spPr>
          <a:xfrm>
            <a:off x="3460125" y="2455375"/>
            <a:ext cx="1476600" cy="8487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Decoder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Google Shape;178;p22">
            <a:extLst>
              <a:ext uri="{FF2B5EF4-FFF2-40B4-BE49-F238E27FC236}">
                <a16:creationId xmlns:a16="http://schemas.microsoft.com/office/drawing/2014/main" id="{803088EE-F8A1-42C0-AF2E-349BD4242E77}"/>
              </a:ext>
            </a:extLst>
          </p:cNvPr>
          <p:cNvSpPr/>
          <p:nvPr/>
        </p:nvSpPr>
        <p:spPr>
          <a:xfrm rot="20422539">
            <a:off x="5074337" y="2643390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78;p22">
            <a:extLst>
              <a:ext uri="{FF2B5EF4-FFF2-40B4-BE49-F238E27FC236}">
                <a16:creationId xmlns:a16="http://schemas.microsoft.com/office/drawing/2014/main" id="{0C10A664-1834-4B4D-8AAF-B57E04E0560F}"/>
              </a:ext>
            </a:extLst>
          </p:cNvPr>
          <p:cNvSpPr/>
          <p:nvPr/>
        </p:nvSpPr>
        <p:spPr>
          <a:xfrm>
            <a:off x="3061683" y="2713686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76;p16">
            <a:extLst>
              <a:ext uri="{FF2B5EF4-FFF2-40B4-BE49-F238E27FC236}">
                <a16:creationId xmlns:a16="http://schemas.microsoft.com/office/drawing/2014/main" id="{7C28FC4D-E37A-43B4-BA82-6970C0D84F88}"/>
              </a:ext>
            </a:extLst>
          </p:cNvPr>
          <p:cNvSpPr/>
          <p:nvPr/>
        </p:nvSpPr>
        <p:spPr>
          <a:xfrm>
            <a:off x="1386878" y="2455375"/>
            <a:ext cx="1615275" cy="8487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9" name="Google Shape;178;p22">
            <a:extLst>
              <a:ext uri="{FF2B5EF4-FFF2-40B4-BE49-F238E27FC236}">
                <a16:creationId xmlns:a16="http://schemas.microsoft.com/office/drawing/2014/main" id="{4A12930C-E79D-4B87-AA8A-61F5E103F4F7}"/>
              </a:ext>
            </a:extLst>
          </p:cNvPr>
          <p:cNvSpPr/>
          <p:nvPr/>
        </p:nvSpPr>
        <p:spPr>
          <a:xfrm>
            <a:off x="999177" y="2713686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F900503-565F-49CE-82DB-30B62FB68CD0}"/>
                  </a:ext>
                </a:extLst>
              </p:cNvPr>
              <p:cNvSpPr txBox="1"/>
              <p:nvPr/>
            </p:nvSpPr>
            <p:spPr>
              <a:xfrm>
                <a:off x="650306" y="2695040"/>
                <a:ext cx="3958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F900503-565F-49CE-82DB-30B62FB68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06" y="2695040"/>
                <a:ext cx="395813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789E7EF-CFA9-4898-854A-420B89D22242}"/>
                  </a:ext>
                </a:extLst>
              </p:cNvPr>
              <p:cNvSpPr txBox="1"/>
              <p:nvPr/>
            </p:nvSpPr>
            <p:spPr>
              <a:xfrm>
                <a:off x="5418694" y="2507546"/>
                <a:ext cx="3928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789E7EF-CFA9-4898-854A-420B89D22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694" y="2507546"/>
                <a:ext cx="39280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76;p16">
            <a:extLst>
              <a:ext uri="{FF2B5EF4-FFF2-40B4-BE49-F238E27FC236}">
                <a16:creationId xmlns:a16="http://schemas.microsoft.com/office/drawing/2014/main" id="{D08B39F7-D7C5-4FA7-BCDD-455B62F44535}"/>
              </a:ext>
            </a:extLst>
          </p:cNvPr>
          <p:cNvSpPr/>
          <p:nvPr/>
        </p:nvSpPr>
        <p:spPr>
          <a:xfrm>
            <a:off x="6202724" y="2035511"/>
            <a:ext cx="1180504" cy="84870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Human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Google Shape;178;p22">
            <a:extLst>
              <a:ext uri="{FF2B5EF4-FFF2-40B4-BE49-F238E27FC236}">
                <a16:creationId xmlns:a16="http://schemas.microsoft.com/office/drawing/2014/main" id="{41C345B3-98B1-458F-AF4E-AB1750A90956}"/>
              </a:ext>
            </a:extLst>
          </p:cNvPr>
          <p:cNvSpPr/>
          <p:nvPr/>
        </p:nvSpPr>
        <p:spPr>
          <a:xfrm>
            <a:off x="7442758" y="2303145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78;p22">
            <a:extLst>
              <a:ext uri="{FF2B5EF4-FFF2-40B4-BE49-F238E27FC236}">
                <a16:creationId xmlns:a16="http://schemas.microsoft.com/office/drawing/2014/main" id="{AD9CDBC4-37A6-41EC-8ABF-8EC9140A582C}"/>
              </a:ext>
            </a:extLst>
          </p:cNvPr>
          <p:cNvSpPr/>
          <p:nvPr/>
        </p:nvSpPr>
        <p:spPr>
          <a:xfrm>
            <a:off x="5817464" y="2547647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CCFED7AD-B87C-48B4-A1E3-FA7D0D17EC90}"/>
                  </a:ext>
                </a:extLst>
              </p:cNvPr>
              <p:cNvSpPr txBox="1"/>
              <p:nvPr/>
            </p:nvSpPr>
            <p:spPr>
              <a:xfrm>
                <a:off x="7807789" y="2293822"/>
                <a:ext cx="10245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CCFED7AD-B87C-48B4-A1E3-FA7D0D17E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89" y="2293822"/>
                <a:ext cx="1024511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178;p22">
            <a:extLst>
              <a:ext uri="{FF2B5EF4-FFF2-40B4-BE49-F238E27FC236}">
                <a16:creationId xmlns:a16="http://schemas.microsoft.com/office/drawing/2014/main" id="{1F460CFB-9EFF-4E68-9F1A-5DE976D8E810}"/>
              </a:ext>
            </a:extLst>
          </p:cNvPr>
          <p:cNvSpPr/>
          <p:nvPr/>
        </p:nvSpPr>
        <p:spPr>
          <a:xfrm>
            <a:off x="5817464" y="2107089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10C44FB-D71A-4AD0-B3DD-951033E6D85A}"/>
                  </a:ext>
                </a:extLst>
              </p:cNvPr>
              <p:cNvSpPr txBox="1"/>
              <p:nvPr/>
            </p:nvSpPr>
            <p:spPr>
              <a:xfrm>
                <a:off x="5413507" y="2057665"/>
                <a:ext cx="3958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10C44FB-D71A-4AD0-B3DD-951033E6D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507" y="2057665"/>
                <a:ext cx="39581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94F09653-FCE7-4BE7-871C-D488B5BABB64}"/>
              </a:ext>
            </a:extLst>
          </p:cNvPr>
          <p:cNvCxnSpPr>
            <a:cxnSpLocks/>
            <a:stCxn id="14" idx="0"/>
            <a:endCxn id="23" idx="1"/>
          </p:cNvCxnSpPr>
          <p:nvPr/>
        </p:nvCxnSpPr>
        <p:spPr>
          <a:xfrm rot="5400000" flipH="1" flipV="1">
            <a:off x="2912200" y="193733"/>
            <a:ext cx="437320" cy="456529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投影片編號版面配置區 3">
            <a:extLst>
              <a:ext uri="{FF2B5EF4-FFF2-40B4-BE49-F238E27FC236}">
                <a16:creationId xmlns:a16="http://schemas.microsoft.com/office/drawing/2014/main" id="{B34AA73E-2DCB-4C1D-93A7-C8C35416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31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5C95A55A-52B1-4689-9BD0-84D92EB920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580"/>
          <a:stretch/>
        </p:blipFill>
        <p:spPr>
          <a:xfrm>
            <a:off x="2238826" y="3476241"/>
            <a:ext cx="4559139" cy="796590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0308B09C-7474-42C2-A33F-EE5CBF6B2182}"/>
              </a:ext>
            </a:extLst>
          </p:cNvPr>
          <p:cNvSpPr txBox="1"/>
          <p:nvPr/>
        </p:nvSpPr>
        <p:spPr>
          <a:xfrm>
            <a:off x="0" y="3614538"/>
            <a:ext cx="1798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</a:rPr>
              <a:t>Policy Gradient</a:t>
            </a:r>
            <a:endParaRPr lang="zh-TW" altLang="en-US" sz="2000" dirty="0">
              <a:latin typeface="Times New Roman" panose="02020603050405020304" pitchFamily="18" charset="0"/>
            </a:endParaRPr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9A57EA80-2E8E-44EF-9D0D-27F7CAB845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990" y="3482274"/>
            <a:ext cx="604166" cy="657280"/>
          </a:xfrm>
          <a:prstGeom prst="rect">
            <a:avLst/>
          </a:prstGeom>
        </p:spPr>
      </p:pic>
      <p:pic>
        <p:nvPicPr>
          <p:cNvPr id="55" name="圖片 54" descr="一張含有 文字 的圖片&#10;&#10;自動產生的描述">
            <a:extLst>
              <a:ext uri="{FF2B5EF4-FFF2-40B4-BE49-F238E27FC236}">
                <a16:creationId xmlns:a16="http://schemas.microsoft.com/office/drawing/2014/main" id="{11EDF00E-57F0-4E39-B189-2085962659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422" y="4259493"/>
            <a:ext cx="2974021" cy="824261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C79DB99C-49CE-4539-8B53-06AC8C133A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519"/>
          <a:stretch/>
        </p:blipFill>
        <p:spPr>
          <a:xfrm>
            <a:off x="2218707" y="5078038"/>
            <a:ext cx="5613167" cy="65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59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GAN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加入鑑別器，輸入生成器輸出做評分。</a:t>
            </a:r>
            <a:endParaRPr lang="en-US" altLang="zh-TW" sz="2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更新鑑別器參數使評分越高越好。</a:t>
            </a:r>
          </a:p>
        </p:txBody>
      </p:sp>
      <p:sp>
        <p:nvSpPr>
          <p:cNvPr id="5" name="Google Shape;76;p16">
            <a:extLst>
              <a:ext uri="{FF2B5EF4-FFF2-40B4-BE49-F238E27FC236}">
                <a16:creationId xmlns:a16="http://schemas.microsoft.com/office/drawing/2014/main" id="{B288EC0B-3DC9-445C-B865-0FA213009F98}"/>
              </a:ext>
            </a:extLst>
          </p:cNvPr>
          <p:cNvSpPr/>
          <p:nvPr/>
        </p:nvSpPr>
        <p:spPr>
          <a:xfrm>
            <a:off x="3460125" y="2455375"/>
            <a:ext cx="1476600" cy="8487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Decoder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Google Shape;178;p22">
            <a:extLst>
              <a:ext uri="{FF2B5EF4-FFF2-40B4-BE49-F238E27FC236}">
                <a16:creationId xmlns:a16="http://schemas.microsoft.com/office/drawing/2014/main" id="{803088EE-F8A1-42C0-AF2E-349BD4242E77}"/>
              </a:ext>
            </a:extLst>
          </p:cNvPr>
          <p:cNvSpPr/>
          <p:nvPr/>
        </p:nvSpPr>
        <p:spPr>
          <a:xfrm>
            <a:off x="5017623" y="2695040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78;p22">
            <a:extLst>
              <a:ext uri="{FF2B5EF4-FFF2-40B4-BE49-F238E27FC236}">
                <a16:creationId xmlns:a16="http://schemas.microsoft.com/office/drawing/2014/main" id="{0C10A664-1834-4B4D-8AAF-B57E04E0560F}"/>
              </a:ext>
            </a:extLst>
          </p:cNvPr>
          <p:cNvSpPr/>
          <p:nvPr/>
        </p:nvSpPr>
        <p:spPr>
          <a:xfrm>
            <a:off x="3061683" y="2713686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76;p16">
            <a:extLst>
              <a:ext uri="{FF2B5EF4-FFF2-40B4-BE49-F238E27FC236}">
                <a16:creationId xmlns:a16="http://schemas.microsoft.com/office/drawing/2014/main" id="{7C28FC4D-E37A-43B4-BA82-6970C0D84F88}"/>
              </a:ext>
            </a:extLst>
          </p:cNvPr>
          <p:cNvSpPr/>
          <p:nvPr/>
        </p:nvSpPr>
        <p:spPr>
          <a:xfrm>
            <a:off x="1386878" y="2455375"/>
            <a:ext cx="1615275" cy="8487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9" name="Google Shape;178;p22">
            <a:extLst>
              <a:ext uri="{FF2B5EF4-FFF2-40B4-BE49-F238E27FC236}">
                <a16:creationId xmlns:a16="http://schemas.microsoft.com/office/drawing/2014/main" id="{4A12930C-E79D-4B87-AA8A-61F5E103F4F7}"/>
              </a:ext>
            </a:extLst>
          </p:cNvPr>
          <p:cNvSpPr/>
          <p:nvPr/>
        </p:nvSpPr>
        <p:spPr>
          <a:xfrm>
            <a:off x="999177" y="2713686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F900503-565F-49CE-82DB-30B62FB68CD0}"/>
                  </a:ext>
                </a:extLst>
              </p:cNvPr>
              <p:cNvSpPr txBox="1"/>
              <p:nvPr/>
            </p:nvSpPr>
            <p:spPr>
              <a:xfrm>
                <a:off x="650306" y="2695040"/>
                <a:ext cx="3958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F900503-565F-49CE-82DB-30B62FB68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06" y="2695040"/>
                <a:ext cx="395813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789E7EF-CFA9-4898-854A-420B89D22242}"/>
                  </a:ext>
                </a:extLst>
              </p:cNvPr>
              <p:cNvSpPr txBox="1"/>
              <p:nvPr/>
            </p:nvSpPr>
            <p:spPr>
              <a:xfrm>
                <a:off x="5382654" y="2645616"/>
                <a:ext cx="3928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789E7EF-CFA9-4898-854A-420B89D22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654" y="2645616"/>
                <a:ext cx="39280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76;p16">
            <a:extLst>
              <a:ext uri="{FF2B5EF4-FFF2-40B4-BE49-F238E27FC236}">
                <a16:creationId xmlns:a16="http://schemas.microsoft.com/office/drawing/2014/main" id="{D08B39F7-D7C5-4FA7-BCDD-455B62F44535}"/>
              </a:ext>
            </a:extLst>
          </p:cNvPr>
          <p:cNvSpPr/>
          <p:nvPr/>
        </p:nvSpPr>
        <p:spPr>
          <a:xfrm>
            <a:off x="6156376" y="2455375"/>
            <a:ext cx="1364723" cy="84870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Discriminator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Google Shape;178;p22">
            <a:extLst>
              <a:ext uri="{FF2B5EF4-FFF2-40B4-BE49-F238E27FC236}">
                <a16:creationId xmlns:a16="http://schemas.microsoft.com/office/drawing/2014/main" id="{41C345B3-98B1-458F-AF4E-AB1750A90956}"/>
              </a:ext>
            </a:extLst>
          </p:cNvPr>
          <p:cNvSpPr/>
          <p:nvPr/>
        </p:nvSpPr>
        <p:spPr>
          <a:xfrm>
            <a:off x="7609320" y="2737733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78;p22">
            <a:extLst>
              <a:ext uri="{FF2B5EF4-FFF2-40B4-BE49-F238E27FC236}">
                <a16:creationId xmlns:a16="http://schemas.microsoft.com/office/drawing/2014/main" id="{AD9CDBC4-37A6-41EC-8ABF-8EC9140A582C}"/>
              </a:ext>
            </a:extLst>
          </p:cNvPr>
          <p:cNvSpPr/>
          <p:nvPr/>
        </p:nvSpPr>
        <p:spPr>
          <a:xfrm>
            <a:off x="5760294" y="2695040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CCFED7AD-B87C-48B4-A1E3-FA7D0D17EC90}"/>
                  </a:ext>
                </a:extLst>
              </p:cNvPr>
              <p:cNvSpPr txBox="1"/>
              <p:nvPr/>
            </p:nvSpPr>
            <p:spPr>
              <a:xfrm>
                <a:off x="7974351" y="2728410"/>
                <a:ext cx="7807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CCFED7AD-B87C-48B4-A1E3-FA7D0D17E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351" y="2728410"/>
                <a:ext cx="780727" cy="400110"/>
              </a:xfrm>
              <a:prstGeom prst="rect">
                <a:avLst/>
              </a:prstGeom>
              <a:blipFill>
                <a:blip r:embed="rId4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投影片編號版面配置區 3">
            <a:extLst>
              <a:ext uri="{FF2B5EF4-FFF2-40B4-BE49-F238E27FC236}">
                <a16:creationId xmlns:a16="http://schemas.microsoft.com/office/drawing/2014/main" id="{B34AA73E-2DCB-4C1D-93A7-C8C35416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32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0E07D41-1D08-4446-8511-982A40687C79}"/>
              </a:ext>
            </a:extLst>
          </p:cNvPr>
          <p:cNvSpPr txBox="1"/>
          <p:nvPr/>
        </p:nvSpPr>
        <p:spPr>
          <a:xfrm>
            <a:off x="2790886" y="4263894"/>
            <a:ext cx="381883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不可微分？</a:t>
            </a:r>
          </a:p>
        </p:txBody>
      </p:sp>
    </p:spTree>
    <p:extLst>
      <p:ext uri="{BB962C8B-B14F-4D97-AF65-F5344CB8AC3E}">
        <p14:creationId xmlns:p14="http://schemas.microsoft.com/office/powerpoint/2010/main" val="214371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GAN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之不可微分之問題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9D187418-4EED-4891-9087-9B7F9962642C}"/>
              </a:ext>
            </a:extLst>
          </p:cNvPr>
          <p:cNvCxnSpPr>
            <a:cxnSpLocks/>
          </p:cNvCxnSpPr>
          <p:nvPr/>
        </p:nvCxnSpPr>
        <p:spPr>
          <a:xfrm flipV="1">
            <a:off x="6070841" y="108475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2EE4C3FC-15F8-42F4-9B9A-9DBCFF4F477A}"/>
              </a:ext>
            </a:extLst>
          </p:cNvPr>
          <p:cNvGrpSpPr/>
          <p:nvPr/>
        </p:nvGrpSpPr>
        <p:grpSpPr>
          <a:xfrm>
            <a:off x="2653973" y="2003347"/>
            <a:ext cx="3342964" cy="731044"/>
            <a:chOff x="2436959" y="2601234"/>
            <a:chExt cx="3342964" cy="731044"/>
          </a:xfrm>
        </p:grpSpPr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C283477F-0A18-49C5-BE01-0514BC2680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959" y="2601234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3E78DA98-CB57-414F-A146-A7B3B279E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7209" y="2612278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203755C2-BD01-4808-B281-8159BE1E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8466" y="2612278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>
              <a:extLst>
                <a:ext uri="{FF2B5EF4-FFF2-40B4-BE49-F238E27FC236}">
                  <a16:creationId xmlns:a16="http://schemas.microsoft.com/office/drawing/2014/main" id="{92FDA392-842B-4CEB-9869-F841B5073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9923" y="261175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投影片編號版面配置區 3">
            <a:extLst>
              <a:ext uri="{FF2B5EF4-FFF2-40B4-BE49-F238E27FC236}">
                <a16:creationId xmlns:a16="http://schemas.microsoft.com/office/drawing/2014/main" id="{506DBF51-B30A-4521-B5C7-3DA1545C2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33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7FC1B9F0-C999-407B-8C42-00A0F004410E}"/>
              </a:ext>
            </a:extLst>
          </p:cNvPr>
          <p:cNvCxnSpPr>
            <a:cxnSpLocks/>
          </p:cNvCxnSpPr>
          <p:nvPr/>
        </p:nvCxnSpPr>
        <p:spPr>
          <a:xfrm flipV="1">
            <a:off x="3746709" y="3273008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485C21A6-A894-4B0D-AE2E-9E0DFBC9BF00}"/>
              </a:ext>
            </a:extLst>
          </p:cNvPr>
          <p:cNvCxnSpPr>
            <a:cxnSpLocks/>
          </p:cNvCxnSpPr>
          <p:nvPr/>
        </p:nvCxnSpPr>
        <p:spPr>
          <a:xfrm flipV="1">
            <a:off x="4839726" y="3268879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685564BA-3DFC-4E16-BA15-89A8D2E40D69}"/>
              </a:ext>
            </a:extLst>
          </p:cNvPr>
          <p:cNvCxnSpPr>
            <a:cxnSpLocks/>
          </p:cNvCxnSpPr>
          <p:nvPr/>
        </p:nvCxnSpPr>
        <p:spPr>
          <a:xfrm flipV="1">
            <a:off x="5978770" y="326428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E801A01-CF8A-4060-B9F0-0031589C5EDA}"/>
              </a:ext>
            </a:extLst>
          </p:cNvPr>
          <p:cNvCxnSpPr>
            <a:cxnSpLocks/>
          </p:cNvCxnSpPr>
          <p:nvPr/>
        </p:nvCxnSpPr>
        <p:spPr>
          <a:xfrm flipV="1">
            <a:off x="2638174" y="327469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138DD73-0049-4B14-813F-4A6F59C7E7F7}"/>
              </a:ext>
            </a:extLst>
          </p:cNvPr>
          <p:cNvSpPr txBox="1"/>
          <p:nvPr/>
        </p:nvSpPr>
        <p:spPr>
          <a:xfrm>
            <a:off x="-613985" y="3213797"/>
            <a:ext cx="3163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 or sample</a:t>
            </a:r>
            <a:endParaRPr lang="zh-TW" altLang="en-US" sz="2400" dirty="0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63027DEF-502E-4B93-86AD-C9601DAB9108}"/>
              </a:ext>
            </a:extLst>
          </p:cNvPr>
          <p:cNvCxnSpPr>
            <a:cxnSpLocks/>
          </p:cNvCxnSpPr>
          <p:nvPr/>
        </p:nvCxnSpPr>
        <p:spPr>
          <a:xfrm flipV="1">
            <a:off x="2629199" y="4424668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9AC3DAD6-3C46-4669-A06D-45A2215FA480}"/>
              </a:ext>
            </a:extLst>
          </p:cNvPr>
          <p:cNvSpPr/>
          <p:nvPr/>
        </p:nvSpPr>
        <p:spPr>
          <a:xfrm>
            <a:off x="2510313" y="3688287"/>
            <a:ext cx="239580" cy="7200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BE78EE17-2040-46F6-B87B-EAA3175B112E}"/>
              </a:ext>
            </a:extLst>
          </p:cNvPr>
          <p:cNvCxnSpPr>
            <a:cxnSpLocks/>
          </p:cNvCxnSpPr>
          <p:nvPr/>
        </p:nvCxnSpPr>
        <p:spPr>
          <a:xfrm flipV="1">
            <a:off x="3749449" y="4410308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90219B5A-AFAA-46B9-8226-CB118268A79A}"/>
              </a:ext>
            </a:extLst>
          </p:cNvPr>
          <p:cNvSpPr/>
          <p:nvPr/>
        </p:nvSpPr>
        <p:spPr>
          <a:xfrm>
            <a:off x="3630563" y="3699331"/>
            <a:ext cx="239580" cy="72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BC627C7-7B6A-4305-A774-130F964F558D}"/>
              </a:ext>
            </a:extLst>
          </p:cNvPr>
          <p:cNvCxnSpPr>
            <a:cxnSpLocks/>
          </p:cNvCxnSpPr>
          <p:nvPr/>
        </p:nvCxnSpPr>
        <p:spPr>
          <a:xfrm flipV="1">
            <a:off x="4860706" y="4418772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BDF831C6-5660-4F0F-8121-34D1CA363F84}"/>
              </a:ext>
            </a:extLst>
          </p:cNvPr>
          <p:cNvSpPr/>
          <p:nvPr/>
        </p:nvSpPr>
        <p:spPr>
          <a:xfrm>
            <a:off x="4741820" y="3699331"/>
            <a:ext cx="239580" cy="72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7896C86D-1A95-48A1-9903-4E68F1535D1E}"/>
              </a:ext>
            </a:extLst>
          </p:cNvPr>
          <p:cNvCxnSpPr>
            <a:cxnSpLocks/>
          </p:cNvCxnSpPr>
          <p:nvPr/>
        </p:nvCxnSpPr>
        <p:spPr>
          <a:xfrm flipV="1">
            <a:off x="5972163" y="4426718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832B9F25-689A-4E48-B9EE-10B6696AE20B}"/>
              </a:ext>
            </a:extLst>
          </p:cNvPr>
          <p:cNvSpPr/>
          <p:nvPr/>
        </p:nvSpPr>
        <p:spPr>
          <a:xfrm>
            <a:off x="5853277" y="3698809"/>
            <a:ext cx="239580" cy="72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559F7EEE-F697-46DB-9151-EB268D9045B2}"/>
              </a:ext>
            </a:extLst>
          </p:cNvPr>
          <p:cNvSpPr/>
          <p:nvPr/>
        </p:nvSpPr>
        <p:spPr>
          <a:xfrm>
            <a:off x="2208289" y="4991035"/>
            <a:ext cx="4248268" cy="523220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E8FAF43E-92EA-4A90-BE2E-7E69B460647D}"/>
              </a:ext>
            </a:extLst>
          </p:cNvPr>
          <p:cNvGrpSpPr/>
          <p:nvPr/>
        </p:nvGrpSpPr>
        <p:grpSpPr>
          <a:xfrm>
            <a:off x="2516927" y="2410530"/>
            <a:ext cx="239580" cy="720000"/>
            <a:chOff x="3445729" y="5741259"/>
            <a:chExt cx="239580" cy="720000"/>
          </a:xfrm>
          <a:solidFill>
            <a:srgbClr val="FFC000"/>
          </a:solidFill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57DE074D-B541-4A8E-ABC2-DC7CA0EBBF91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35BAD9A9-7C87-49CB-A8FC-B449157D4572}"/>
                </a:ext>
              </a:extLst>
            </p:cNvPr>
            <p:cNvSpPr/>
            <p:nvPr/>
          </p:nvSpPr>
          <p:spPr>
            <a:xfrm>
              <a:off x="3483679" y="5963721"/>
              <a:ext cx="180000" cy="180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7A3A781A-5D33-422C-9AA1-6DA442EF878E}"/>
              </a:ext>
            </a:extLst>
          </p:cNvPr>
          <p:cNvSpPr txBox="1"/>
          <p:nvPr/>
        </p:nvSpPr>
        <p:spPr>
          <a:xfrm>
            <a:off x="2472918" y="2549725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</a:t>
            </a:r>
          </a:p>
        </p:txBody>
      </p: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D23E5258-CBE1-4B41-A87A-5EF725917BF7}"/>
              </a:ext>
            </a:extLst>
          </p:cNvPr>
          <p:cNvGrpSpPr/>
          <p:nvPr/>
        </p:nvGrpSpPr>
        <p:grpSpPr>
          <a:xfrm>
            <a:off x="3658372" y="2458449"/>
            <a:ext cx="239580" cy="720000"/>
            <a:chOff x="3445729" y="5741259"/>
            <a:chExt cx="239580" cy="720000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555AA837-EFC1-4123-88A2-C549AE2C1EC9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64CB358C-926E-4788-BD8A-E405538FE582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654BF6DA-4278-48D7-AAB6-27C6FA253921}"/>
              </a:ext>
            </a:extLst>
          </p:cNvPr>
          <p:cNvGrpSpPr/>
          <p:nvPr/>
        </p:nvGrpSpPr>
        <p:grpSpPr>
          <a:xfrm>
            <a:off x="4762488" y="2430002"/>
            <a:ext cx="239580" cy="720000"/>
            <a:chOff x="3445729" y="5741259"/>
            <a:chExt cx="239580" cy="720000"/>
          </a:xfrm>
          <a:solidFill>
            <a:srgbClr val="92D050"/>
          </a:solidFill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D0422FF3-EB1D-4688-B070-0487FFA5B5D0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BF44C842-DBA1-412D-A1B4-A94A0B2FCBE3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DCA552DE-3AE9-4A08-8D0A-6C2293C6091A}"/>
              </a:ext>
            </a:extLst>
          </p:cNvPr>
          <p:cNvGrpSpPr/>
          <p:nvPr/>
        </p:nvGrpSpPr>
        <p:grpSpPr>
          <a:xfrm>
            <a:off x="5872926" y="2430002"/>
            <a:ext cx="239580" cy="736290"/>
            <a:chOff x="3445729" y="5741259"/>
            <a:chExt cx="239580" cy="73629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50B8C11-2412-4AFF-A61B-6BCA270AB90A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07874148-7DF6-4083-A768-C626E44D8BC5}"/>
                </a:ext>
              </a:extLst>
            </p:cNvPr>
            <p:cNvSpPr/>
            <p:nvPr/>
          </p:nvSpPr>
          <p:spPr>
            <a:xfrm>
              <a:off x="3483679" y="6297549"/>
              <a:ext cx="180000" cy="1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11ECD3AA-44E9-4430-A1FF-FBAE9E26ABBC}"/>
              </a:ext>
            </a:extLst>
          </p:cNvPr>
          <p:cNvSpPr txBox="1"/>
          <p:nvPr/>
        </p:nvSpPr>
        <p:spPr>
          <a:xfrm>
            <a:off x="3586120" y="2549725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1EFE6A21-F954-4FE4-A6DD-EF35AF757A12}"/>
              </a:ext>
            </a:extLst>
          </p:cNvPr>
          <p:cNvSpPr txBox="1"/>
          <p:nvPr/>
        </p:nvSpPr>
        <p:spPr>
          <a:xfrm>
            <a:off x="4709387" y="2549725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842FD185-193D-4F4D-A2AD-9606C5F0BA86}"/>
              </a:ext>
            </a:extLst>
          </p:cNvPr>
          <p:cNvSpPr txBox="1"/>
          <p:nvPr/>
        </p:nvSpPr>
        <p:spPr>
          <a:xfrm>
            <a:off x="5793002" y="2549725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習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ACF1FF1B-927A-44D4-A462-FEE35A78006C}"/>
              </a:ext>
            </a:extLst>
          </p:cNvPr>
          <p:cNvSpPr txBox="1"/>
          <p:nvPr/>
        </p:nvSpPr>
        <p:spPr>
          <a:xfrm>
            <a:off x="7147608" y="3671353"/>
            <a:ext cx="1923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Generator </a:t>
            </a:r>
            <a:endParaRPr lang="zh-TW" altLang="en-US" sz="2800" dirty="0"/>
          </a:p>
        </p:txBody>
      </p:sp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02640557-4F99-4464-BDFA-15655A34748F}"/>
              </a:ext>
            </a:extLst>
          </p:cNvPr>
          <p:cNvSpPr/>
          <p:nvPr/>
        </p:nvSpPr>
        <p:spPr>
          <a:xfrm>
            <a:off x="2208289" y="1453441"/>
            <a:ext cx="4248268" cy="545358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70EA781E-6146-4D3E-BCF1-A07A934DC3C0}"/>
              </a:ext>
            </a:extLst>
          </p:cNvPr>
          <p:cNvSpPr txBox="1"/>
          <p:nvPr/>
        </p:nvSpPr>
        <p:spPr>
          <a:xfrm>
            <a:off x="5522362" y="661076"/>
            <a:ext cx="1923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score</a:t>
            </a:r>
            <a:endParaRPr lang="zh-TW" altLang="en-US" sz="28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1CB9A99D-AEE9-493C-8A61-C60696AAB1A9}"/>
              </a:ext>
            </a:extLst>
          </p:cNvPr>
          <p:cNvSpPr txBox="1"/>
          <p:nvPr/>
        </p:nvSpPr>
        <p:spPr>
          <a:xfrm flipH="1">
            <a:off x="43082" y="4854402"/>
            <a:ext cx="1923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update</a:t>
            </a:r>
            <a:endParaRPr lang="zh-TW" altLang="en-US" sz="2800" dirty="0"/>
          </a:p>
        </p:txBody>
      </p:sp>
      <p:sp>
        <p:nvSpPr>
          <p:cNvPr id="94" name="箭號: 向右 93">
            <a:extLst>
              <a:ext uri="{FF2B5EF4-FFF2-40B4-BE49-F238E27FC236}">
                <a16:creationId xmlns:a16="http://schemas.microsoft.com/office/drawing/2014/main" id="{377AC744-B268-47B4-B985-F77410B0C127}"/>
              </a:ext>
            </a:extLst>
          </p:cNvPr>
          <p:cNvSpPr/>
          <p:nvPr/>
        </p:nvSpPr>
        <p:spPr>
          <a:xfrm rot="16200000">
            <a:off x="6517204" y="606104"/>
            <a:ext cx="595086" cy="52251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7BE0B91E-36AB-425C-90A0-41D68FCEC7C0}"/>
              </a:ext>
            </a:extLst>
          </p:cNvPr>
          <p:cNvSpPr txBox="1"/>
          <p:nvPr/>
        </p:nvSpPr>
        <p:spPr>
          <a:xfrm>
            <a:off x="333396" y="2547480"/>
            <a:ext cx="20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unchanged</a:t>
            </a:r>
            <a:endParaRPr lang="zh-TW" altLang="en-US" sz="2400" dirty="0"/>
          </a:p>
        </p:txBody>
      </p:sp>
      <p:sp>
        <p:nvSpPr>
          <p:cNvPr id="97" name="左大括弧 96">
            <a:extLst>
              <a:ext uri="{FF2B5EF4-FFF2-40B4-BE49-F238E27FC236}">
                <a16:creationId xmlns:a16="http://schemas.microsoft.com/office/drawing/2014/main" id="{A3F1B91F-E307-4EEB-83E6-454EC5E39A2D}"/>
              </a:ext>
            </a:extLst>
          </p:cNvPr>
          <p:cNvSpPr/>
          <p:nvPr/>
        </p:nvSpPr>
        <p:spPr>
          <a:xfrm flipH="1">
            <a:off x="6553496" y="2357540"/>
            <a:ext cx="522508" cy="3155090"/>
          </a:xfrm>
          <a:prstGeom prst="leftBrace">
            <a:avLst>
              <a:gd name="adj1" fmla="val 2708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0DF2122D-26AD-4A43-9AEE-66876342CDF5}"/>
                  </a:ext>
                </a:extLst>
              </p:cNvPr>
              <p:cNvSpPr txBox="1"/>
              <p:nvPr/>
            </p:nvSpPr>
            <p:spPr>
              <a:xfrm>
                <a:off x="5164610" y="5061146"/>
                <a:ext cx="239581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0DF2122D-26AD-4A43-9AEE-66876342C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610" y="5061146"/>
                <a:ext cx="239581" cy="369332"/>
              </a:xfrm>
              <a:prstGeom prst="rect">
                <a:avLst/>
              </a:prstGeom>
              <a:blipFill>
                <a:blip r:embed="rId4"/>
                <a:stretch>
                  <a:fillRect l="-30000" r="-32500" b="-98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172991DD-0B80-4FAB-BB71-73F169C32211}"/>
                  </a:ext>
                </a:extLst>
              </p:cNvPr>
              <p:cNvSpPr txBox="1"/>
              <p:nvPr/>
            </p:nvSpPr>
            <p:spPr>
              <a:xfrm>
                <a:off x="2816546" y="3708351"/>
                <a:ext cx="239581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172991DD-0B80-4FAB-BB71-73F169C32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546" y="3708351"/>
                <a:ext cx="239581" cy="369332"/>
              </a:xfrm>
              <a:prstGeom prst="rect">
                <a:avLst/>
              </a:prstGeom>
              <a:blipFill>
                <a:blip r:embed="rId5"/>
                <a:stretch>
                  <a:fillRect l="-30769" r="-35897" b="-98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2A3FBD70-D5EB-49B7-873A-101219AF567D}"/>
                  </a:ext>
                </a:extLst>
              </p:cNvPr>
              <p:cNvSpPr txBox="1"/>
              <p:nvPr/>
            </p:nvSpPr>
            <p:spPr>
              <a:xfrm>
                <a:off x="3932717" y="3696157"/>
                <a:ext cx="239581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2A3FBD70-D5EB-49B7-873A-101219AF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17" y="3696157"/>
                <a:ext cx="239581" cy="369332"/>
              </a:xfrm>
              <a:prstGeom prst="rect">
                <a:avLst/>
              </a:prstGeom>
              <a:blipFill>
                <a:blip r:embed="rId6"/>
                <a:stretch>
                  <a:fillRect l="-30769" r="-35897" b="-98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4113C0C4-BD5E-4D6A-B9CC-C8949286D8F1}"/>
                  </a:ext>
                </a:extLst>
              </p:cNvPr>
              <p:cNvSpPr txBox="1"/>
              <p:nvPr/>
            </p:nvSpPr>
            <p:spPr>
              <a:xfrm>
                <a:off x="5062921" y="3704878"/>
                <a:ext cx="239581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4113C0C4-BD5E-4D6A-B9CC-C8949286D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921" y="3704878"/>
                <a:ext cx="239581" cy="369332"/>
              </a:xfrm>
              <a:prstGeom prst="rect">
                <a:avLst/>
              </a:prstGeom>
              <a:blipFill>
                <a:blip r:embed="rId7"/>
                <a:stretch>
                  <a:fillRect l="-33333" r="-33333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C0A05221-6063-4748-B9C0-EAA8F4BBAA4A}"/>
                  </a:ext>
                </a:extLst>
              </p:cNvPr>
              <p:cNvSpPr txBox="1"/>
              <p:nvPr/>
            </p:nvSpPr>
            <p:spPr>
              <a:xfrm>
                <a:off x="6177457" y="3692542"/>
                <a:ext cx="239581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C0A05221-6063-4748-B9C0-EAA8F4BBA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457" y="3692542"/>
                <a:ext cx="239581" cy="369332"/>
              </a:xfrm>
              <a:prstGeom prst="rect">
                <a:avLst/>
              </a:prstGeom>
              <a:blipFill>
                <a:blip r:embed="rId8"/>
                <a:stretch>
                  <a:fillRect l="-30000" r="-32500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7BD1745C-0740-457A-BD02-5E6A4B7C652D}"/>
              </a:ext>
            </a:extLst>
          </p:cNvPr>
          <p:cNvSpPr txBox="1"/>
          <p:nvPr/>
        </p:nvSpPr>
        <p:spPr>
          <a:xfrm>
            <a:off x="7132241" y="699023"/>
            <a:ext cx="20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unchanged</a:t>
            </a:r>
            <a:endParaRPr lang="zh-TW" altLang="en-US" sz="2400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853F88DF-A431-423F-AAFC-AA90D3788548}"/>
              </a:ext>
            </a:extLst>
          </p:cNvPr>
          <p:cNvSpPr/>
          <p:nvPr/>
        </p:nvSpPr>
        <p:spPr>
          <a:xfrm>
            <a:off x="2392021" y="2357540"/>
            <a:ext cx="4092021" cy="868944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179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Solution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－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Continuous input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原輸出會通過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argmax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以取得輸出。</a:t>
            </a:r>
            <a:endParaRPr lang="en-US" altLang="zh-TW" sz="2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改為直接將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Decoder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輸出作為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Dis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輸入。</a:t>
            </a:r>
            <a:r>
              <a:rPr lang="en-US" altLang="zh-TW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？</a:t>
            </a:r>
            <a:r>
              <a:rPr lang="en-US" altLang="zh-TW" sz="2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2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9D187418-4EED-4891-9087-9B7F9962642C}"/>
              </a:ext>
            </a:extLst>
          </p:cNvPr>
          <p:cNvCxnSpPr>
            <a:cxnSpLocks/>
          </p:cNvCxnSpPr>
          <p:nvPr/>
        </p:nvCxnSpPr>
        <p:spPr>
          <a:xfrm flipV="1">
            <a:off x="6142379" y="229872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投影片編號版面配置區 3">
            <a:extLst>
              <a:ext uri="{FF2B5EF4-FFF2-40B4-BE49-F238E27FC236}">
                <a16:creationId xmlns:a16="http://schemas.microsoft.com/office/drawing/2014/main" id="{506DBF51-B30A-4521-B5C7-3DA1545C2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34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7FC1B9F0-C999-407B-8C42-00A0F004410E}"/>
              </a:ext>
            </a:extLst>
          </p:cNvPr>
          <p:cNvCxnSpPr>
            <a:cxnSpLocks/>
          </p:cNvCxnSpPr>
          <p:nvPr/>
        </p:nvCxnSpPr>
        <p:spPr>
          <a:xfrm flipV="1">
            <a:off x="3746709" y="3273008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485C21A6-A894-4B0D-AE2E-9E0DFBC9BF00}"/>
              </a:ext>
            </a:extLst>
          </p:cNvPr>
          <p:cNvCxnSpPr>
            <a:cxnSpLocks/>
          </p:cNvCxnSpPr>
          <p:nvPr/>
        </p:nvCxnSpPr>
        <p:spPr>
          <a:xfrm flipV="1">
            <a:off x="4839726" y="3268879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685564BA-3DFC-4E16-BA15-89A8D2E40D69}"/>
              </a:ext>
            </a:extLst>
          </p:cNvPr>
          <p:cNvCxnSpPr>
            <a:cxnSpLocks/>
          </p:cNvCxnSpPr>
          <p:nvPr/>
        </p:nvCxnSpPr>
        <p:spPr>
          <a:xfrm flipV="1">
            <a:off x="5978770" y="326428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E801A01-CF8A-4060-B9F0-0031589C5EDA}"/>
              </a:ext>
            </a:extLst>
          </p:cNvPr>
          <p:cNvCxnSpPr>
            <a:cxnSpLocks/>
          </p:cNvCxnSpPr>
          <p:nvPr/>
        </p:nvCxnSpPr>
        <p:spPr>
          <a:xfrm flipV="1">
            <a:off x="2638174" y="327469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138DD73-0049-4B14-813F-4A6F59C7E7F7}"/>
              </a:ext>
            </a:extLst>
          </p:cNvPr>
          <p:cNvSpPr txBox="1"/>
          <p:nvPr/>
        </p:nvSpPr>
        <p:spPr>
          <a:xfrm>
            <a:off x="-613985" y="3213797"/>
            <a:ext cx="3163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Use logit output</a:t>
            </a:r>
            <a:endParaRPr lang="zh-TW" altLang="en-US" sz="2400" dirty="0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63027DEF-502E-4B93-86AD-C9601DAB9108}"/>
              </a:ext>
            </a:extLst>
          </p:cNvPr>
          <p:cNvCxnSpPr>
            <a:cxnSpLocks/>
          </p:cNvCxnSpPr>
          <p:nvPr/>
        </p:nvCxnSpPr>
        <p:spPr>
          <a:xfrm flipV="1">
            <a:off x="2629199" y="4424668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9AC3DAD6-3C46-4669-A06D-45A2215FA480}"/>
              </a:ext>
            </a:extLst>
          </p:cNvPr>
          <p:cNvSpPr/>
          <p:nvPr/>
        </p:nvSpPr>
        <p:spPr>
          <a:xfrm>
            <a:off x="2510313" y="3688287"/>
            <a:ext cx="239580" cy="7200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BE78EE17-2040-46F6-B87B-EAA3175B112E}"/>
              </a:ext>
            </a:extLst>
          </p:cNvPr>
          <p:cNvCxnSpPr>
            <a:cxnSpLocks/>
          </p:cNvCxnSpPr>
          <p:nvPr/>
        </p:nvCxnSpPr>
        <p:spPr>
          <a:xfrm flipV="1">
            <a:off x="3749449" y="4410308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90219B5A-AFAA-46B9-8226-CB118268A79A}"/>
              </a:ext>
            </a:extLst>
          </p:cNvPr>
          <p:cNvSpPr/>
          <p:nvPr/>
        </p:nvSpPr>
        <p:spPr>
          <a:xfrm>
            <a:off x="3630563" y="3699331"/>
            <a:ext cx="239580" cy="72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BC627C7-7B6A-4305-A774-130F964F558D}"/>
              </a:ext>
            </a:extLst>
          </p:cNvPr>
          <p:cNvCxnSpPr>
            <a:cxnSpLocks/>
          </p:cNvCxnSpPr>
          <p:nvPr/>
        </p:nvCxnSpPr>
        <p:spPr>
          <a:xfrm flipV="1">
            <a:off x="4860706" y="4418772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BDF831C6-5660-4F0F-8121-34D1CA363F84}"/>
              </a:ext>
            </a:extLst>
          </p:cNvPr>
          <p:cNvSpPr/>
          <p:nvPr/>
        </p:nvSpPr>
        <p:spPr>
          <a:xfrm>
            <a:off x="4741820" y="3699331"/>
            <a:ext cx="239580" cy="72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7896C86D-1A95-48A1-9903-4E68F1535D1E}"/>
              </a:ext>
            </a:extLst>
          </p:cNvPr>
          <p:cNvCxnSpPr>
            <a:cxnSpLocks/>
          </p:cNvCxnSpPr>
          <p:nvPr/>
        </p:nvCxnSpPr>
        <p:spPr>
          <a:xfrm flipV="1">
            <a:off x="5972163" y="4426718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832B9F25-689A-4E48-B9EE-10B6696AE20B}"/>
              </a:ext>
            </a:extLst>
          </p:cNvPr>
          <p:cNvSpPr/>
          <p:nvPr/>
        </p:nvSpPr>
        <p:spPr>
          <a:xfrm>
            <a:off x="5853277" y="3698809"/>
            <a:ext cx="239580" cy="72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559F7EEE-F697-46DB-9151-EB268D9045B2}"/>
              </a:ext>
            </a:extLst>
          </p:cNvPr>
          <p:cNvSpPr/>
          <p:nvPr/>
        </p:nvSpPr>
        <p:spPr>
          <a:xfrm>
            <a:off x="2208289" y="4991035"/>
            <a:ext cx="4248268" cy="523220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ACF1FF1B-927A-44D4-A462-FEE35A78006C}"/>
              </a:ext>
            </a:extLst>
          </p:cNvPr>
          <p:cNvSpPr txBox="1"/>
          <p:nvPr/>
        </p:nvSpPr>
        <p:spPr>
          <a:xfrm>
            <a:off x="7147608" y="3671353"/>
            <a:ext cx="1923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Generator </a:t>
            </a:r>
            <a:endParaRPr lang="zh-TW" altLang="en-US" sz="2800" dirty="0"/>
          </a:p>
        </p:txBody>
      </p:sp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02640557-4F99-4464-BDFA-15655A34748F}"/>
              </a:ext>
            </a:extLst>
          </p:cNvPr>
          <p:cNvSpPr/>
          <p:nvPr/>
        </p:nvSpPr>
        <p:spPr>
          <a:xfrm>
            <a:off x="2279827" y="2667405"/>
            <a:ext cx="4248268" cy="545358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70EA781E-6146-4D3E-BCF1-A07A934DC3C0}"/>
              </a:ext>
            </a:extLst>
          </p:cNvPr>
          <p:cNvSpPr txBox="1"/>
          <p:nvPr/>
        </p:nvSpPr>
        <p:spPr>
          <a:xfrm>
            <a:off x="5593900" y="1875040"/>
            <a:ext cx="1923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score</a:t>
            </a:r>
            <a:endParaRPr lang="zh-TW" altLang="en-US" sz="28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1CB9A99D-AEE9-493C-8A61-C60696AAB1A9}"/>
              </a:ext>
            </a:extLst>
          </p:cNvPr>
          <p:cNvSpPr txBox="1"/>
          <p:nvPr/>
        </p:nvSpPr>
        <p:spPr>
          <a:xfrm flipH="1">
            <a:off x="43082" y="4854402"/>
            <a:ext cx="1923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update</a:t>
            </a:r>
            <a:endParaRPr lang="zh-TW" altLang="en-US" sz="2800" dirty="0"/>
          </a:p>
        </p:txBody>
      </p:sp>
      <p:sp>
        <p:nvSpPr>
          <p:cNvPr id="94" name="箭號: 向右 93">
            <a:extLst>
              <a:ext uri="{FF2B5EF4-FFF2-40B4-BE49-F238E27FC236}">
                <a16:creationId xmlns:a16="http://schemas.microsoft.com/office/drawing/2014/main" id="{377AC744-B268-47B4-B985-F77410B0C127}"/>
              </a:ext>
            </a:extLst>
          </p:cNvPr>
          <p:cNvSpPr/>
          <p:nvPr/>
        </p:nvSpPr>
        <p:spPr>
          <a:xfrm rot="16200000">
            <a:off x="6588742" y="1820068"/>
            <a:ext cx="595086" cy="52251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左大括弧 96">
            <a:extLst>
              <a:ext uri="{FF2B5EF4-FFF2-40B4-BE49-F238E27FC236}">
                <a16:creationId xmlns:a16="http://schemas.microsoft.com/office/drawing/2014/main" id="{A3F1B91F-E307-4EEB-83E6-454EC5E39A2D}"/>
              </a:ext>
            </a:extLst>
          </p:cNvPr>
          <p:cNvSpPr/>
          <p:nvPr/>
        </p:nvSpPr>
        <p:spPr>
          <a:xfrm flipH="1">
            <a:off x="6553496" y="3273008"/>
            <a:ext cx="522508" cy="2239622"/>
          </a:xfrm>
          <a:prstGeom prst="leftBrace">
            <a:avLst>
              <a:gd name="adj1" fmla="val 2708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0DF2122D-26AD-4A43-9AEE-66876342CDF5}"/>
                  </a:ext>
                </a:extLst>
              </p:cNvPr>
              <p:cNvSpPr txBox="1"/>
              <p:nvPr/>
            </p:nvSpPr>
            <p:spPr>
              <a:xfrm>
                <a:off x="5164610" y="5061146"/>
                <a:ext cx="239581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0DF2122D-26AD-4A43-9AEE-66876342C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610" y="5061146"/>
                <a:ext cx="239581" cy="369332"/>
              </a:xfrm>
              <a:prstGeom prst="rect">
                <a:avLst/>
              </a:prstGeom>
              <a:blipFill>
                <a:blip r:embed="rId4"/>
                <a:stretch>
                  <a:fillRect l="-30000" r="-32500" b="-98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172991DD-0B80-4FAB-BB71-73F169C32211}"/>
                  </a:ext>
                </a:extLst>
              </p:cNvPr>
              <p:cNvSpPr txBox="1"/>
              <p:nvPr/>
            </p:nvSpPr>
            <p:spPr>
              <a:xfrm>
                <a:off x="2816546" y="3708351"/>
                <a:ext cx="239581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172991DD-0B80-4FAB-BB71-73F169C32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546" y="3708351"/>
                <a:ext cx="239581" cy="369332"/>
              </a:xfrm>
              <a:prstGeom prst="rect">
                <a:avLst/>
              </a:prstGeom>
              <a:blipFill>
                <a:blip r:embed="rId5"/>
                <a:stretch>
                  <a:fillRect l="-30769" r="-35897" b="-98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2A3FBD70-D5EB-49B7-873A-101219AF567D}"/>
                  </a:ext>
                </a:extLst>
              </p:cNvPr>
              <p:cNvSpPr txBox="1"/>
              <p:nvPr/>
            </p:nvSpPr>
            <p:spPr>
              <a:xfrm>
                <a:off x="3932717" y="3696157"/>
                <a:ext cx="239581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2A3FBD70-D5EB-49B7-873A-101219AF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17" y="3696157"/>
                <a:ext cx="239581" cy="369332"/>
              </a:xfrm>
              <a:prstGeom prst="rect">
                <a:avLst/>
              </a:prstGeom>
              <a:blipFill>
                <a:blip r:embed="rId6"/>
                <a:stretch>
                  <a:fillRect l="-30769" r="-35897" b="-98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4113C0C4-BD5E-4D6A-B9CC-C8949286D8F1}"/>
                  </a:ext>
                </a:extLst>
              </p:cNvPr>
              <p:cNvSpPr txBox="1"/>
              <p:nvPr/>
            </p:nvSpPr>
            <p:spPr>
              <a:xfrm>
                <a:off x="5062921" y="3704878"/>
                <a:ext cx="239581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4113C0C4-BD5E-4D6A-B9CC-C8949286D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921" y="3704878"/>
                <a:ext cx="239581" cy="369332"/>
              </a:xfrm>
              <a:prstGeom prst="rect">
                <a:avLst/>
              </a:prstGeom>
              <a:blipFill>
                <a:blip r:embed="rId7"/>
                <a:stretch>
                  <a:fillRect l="-33333" r="-33333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C0A05221-6063-4748-B9C0-EAA8F4BBAA4A}"/>
                  </a:ext>
                </a:extLst>
              </p:cNvPr>
              <p:cNvSpPr txBox="1"/>
              <p:nvPr/>
            </p:nvSpPr>
            <p:spPr>
              <a:xfrm>
                <a:off x="6177457" y="3692542"/>
                <a:ext cx="239581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C0A05221-6063-4748-B9C0-EAA8F4BBA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457" y="3692542"/>
                <a:ext cx="239581" cy="369332"/>
              </a:xfrm>
              <a:prstGeom prst="rect">
                <a:avLst/>
              </a:prstGeom>
              <a:blipFill>
                <a:blip r:embed="rId8"/>
                <a:stretch>
                  <a:fillRect l="-30000" r="-32500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7BD1745C-0740-457A-BD02-5E6A4B7C652D}"/>
              </a:ext>
            </a:extLst>
          </p:cNvPr>
          <p:cNvSpPr txBox="1"/>
          <p:nvPr/>
        </p:nvSpPr>
        <p:spPr>
          <a:xfrm>
            <a:off x="7203779" y="1912987"/>
            <a:ext cx="20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unchanged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0737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Solution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－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GAN with RL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將人類定義之獎勵改為鑑別器評分。</a:t>
            </a:r>
            <a:endParaRPr lang="en-US" altLang="zh-TW" sz="2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更新參數使評分越高越好。</a:t>
            </a:r>
          </a:p>
        </p:txBody>
      </p:sp>
      <p:sp>
        <p:nvSpPr>
          <p:cNvPr id="5" name="Google Shape;76;p16">
            <a:extLst>
              <a:ext uri="{FF2B5EF4-FFF2-40B4-BE49-F238E27FC236}">
                <a16:creationId xmlns:a16="http://schemas.microsoft.com/office/drawing/2014/main" id="{B288EC0B-3DC9-445C-B865-0FA213009F98}"/>
              </a:ext>
            </a:extLst>
          </p:cNvPr>
          <p:cNvSpPr/>
          <p:nvPr/>
        </p:nvSpPr>
        <p:spPr>
          <a:xfrm>
            <a:off x="3460125" y="2455375"/>
            <a:ext cx="1476600" cy="8487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Decoder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Google Shape;178;p22">
            <a:extLst>
              <a:ext uri="{FF2B5EF4-FFF2-40B4-BE49-F238E27FC236}">
                <a16:creationId xmlns:a16="http://schemas.microsoft.com/office/drawing/2014/main" id="{803088EE-F8A1-42C0-AF2E-349BD4242E77}"/>
              </a:ext>
            </a:extLst>
          </p:cNvPr>
          <p:cNvSpPr/>
          <p:nvPr/>
        </p:nvSpPr>
        <p:spPr>
          <a:xfrm rot="20422539">
            <a:off x="5074337" y="2643390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78;p22">
            <a:extLst>
              <a:ext uri="{FF2B5EF4-FFF2-40B4-BE49-F238E27FC236}">
                <a16:creationId xmlns:a16="http://schemas.microsoft.com/office/drawing/2014/main" id="{0C10A664-1834-4B4D-8AAF-B57E04E0560F}"/>
              </a:ext>
            </a:extLst>
          </p:cNvPr>
          <p:cNvSpPr/>
          <p:nvPr/>
        </p:nvSpPr>
        <p:spPr>
          <a:xfrm>
            <a:off x="3061683" y="2713686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76;p16">
            <a:extLst>
              <a:ext uri="{FF2B5EF4-FFF2-40B4-BE49-F238E27FC236}">
                <a16:creationId xmlns:a16="http://schemas.microsoft.com/office/drawing/2014/main" id="{7C28FC4D-E37A-43B4-BA82-6970C0D84F88}"/>
              </a:ext>
            </a:extLst>
          </p:cNvPr>
          <p:cNvSpPr/>
          <p:nvPr/>
        </p:nvSpPr>
        <p:spPr>
          <a:xfrm>
            <a:off x="1386878" y="2455375"/>
            <a:ext cx="1615275" cy="8487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9" name="Google Shape;178;p22">
            <a:extLst>
              <a:ext uri="{FF2B5EF4-FFF2-40B4-BE49-F238E27FC236}">
                <a16:creationId xmlns:a16="http://schemas.microsoft.com/office/drawing/2014/main" id="{4A12930C-E79D-4B87-AA8A-61F5E103F4F7}"/>
              </a:ext>
            </a:extLst>
          </p:cNvPr>
          <p:cNvSpPr/>
          <p:nvPr/>
        </p:nvSpPr>
        <p:spPr>
          <a:xfrm>
            <a:off x="999177" y="2713686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F900503-565F-49CE-82DB-30B62FB68CD0}"/>
                  </a:ext>
                </a:extLst>
              </p:cNvPr>
              <p:cNvSpPr txBox="1"/>
              <p:nvPr/>
            </p:nvSpPr>
            <p:spPr>
              <a:xfrm>
                <a:off x="650306" y="2695040"/>
                <a:ext cx="3958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F900503-565F-49CE-82DB-30B62FB68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06" y="2695040"/>
                <a:ext cx="395813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789E7EF-CFA9-4898-854A-420B89D22242}"/>
                  </a:ext>
                </a:extLst>
              </p:cNvPr>
              <p:cNvSpPr txBox="1"/>
              <p:nvPr/>
            </p:nvSpPr>
            <p:spPr>
              <a:xfrm>
                <a:off x="5418694" y="2507546"/>
                <a:ext cx="3928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789E7EF-CFA9-4898-854A-420B89D22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694" y="2507546"/>
                <a:ext cx="39280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76;p16">
            <a:extLst>
              <a:ext uri="{FF2B5EF4-FFF2-40B4-BE49-F238E27FC236}">
                <a16:creationId xmlns:a16="http://schemas.microsoft.com/office/drawing/2014/main" id="{D08B39F7-D7C5-4FA7-BCDD-455B62F44535}"/>
              </a:ext>
            </a:extLst>
          </p:cNvPr>
          <p:cNvSpPr/>
          <p:nvPr/>
        </p:nvSpPr>
        <p:spPr>
          <a:xfrm>
            <a:off x="6202723" y="2035511"/>
            <a:ext cx="1364723" cy="84870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Discriminator</a:t>
            </a:r>
            <a:endParaRPr sz="1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Google Shape;178;p22">
            <a:extLst>
              <a:ext uri="{FF2B5EF4-FFF2-40B4-BE49-F238E27FC236}">
                <a16:creationId xmlns:a16="http://schemas.microsoft.com/office/drawing/2014/main" id="{41C345B3-98B1-458F-AF4E-AB1750A90956}"/>
              </a:ext>
            </a:extLst>
          </p:cNvPr>
          <p:cNvSpPr/>
          <p:nvPr/>
        </p:nvSpPr>
        <p:spPr>
          <a:xfrm>
            <a:off x="7655667" y="2317869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78;p22">
            <a:extLst>
              <a:ext uri="{FF2B5EF4-FFF2-40B4-BE49-F238E27FC236}">
                <a16:creationId xmlns:a16="http://schemas.microsoft.com/office/drawing/2014/main" id="{AD9CDBC4-37A6-41EC-8ABF-8EC9140A582C}"/>
              </a:ext>
            </a:extLst>
          </p:cNvPr>
          <p:cNvSpPr/>
          <p:nvPr/>
        </p:nvSpPr>
        <p:spPr>
          <a:xfrm>
            <a:off x="5817464" y="2547647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CCFED7AD-B87C-48B4-A1E3-FA7D0D17EC90}"/>
                  </a:ext>
                </a:extLst>
              </p:cNvPr>
              <p:cNvSpPr txBox="1"/>
              <p:nvPr/>
            </p:nvSpPr>
            <p:spPr>
              <a:xfrm>
                <a:off x="8020698" y="2308546"/>
                <a:ext cx="10234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CCFED7AD-B87C-48B4-A1E3-FA7D0D17E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698" y="2308546"/>
                <a:ext cx="1023422" cy="400110"/>
              </a:xfrm>
              <a:prstGeom prst="rect">
                <a:avLst/>
              </a:prstGeom>
              <a:blipFill>
                <a:blip r:embed="rId4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178;p22">
            <a:extLst>
              <a:ext uri="{FF2B5EF4-FFF2-40B4-BE49-F238E27FC236}">
                <a16:creationId xmlns:a16="http://schemas.microsoft.com/office/drawing/2014/main" id="{1F460CFB-9EFF-4E68-9F1A-5DE976D8E810}"/>
              </a:ext>
            </a:extLst>
          </p:cNvPr>
          <p:cNvSpPr/>
          <p:nvPr/>
        </p:nvSpPr>
        <p:spPr>
          <a:xfrm>
            <a:off x="5817464" y="2107089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10C44FB-D71A-4AD0-B3DD-951033E6D85A}"/>
                  </a:ext>
                </a:extLst>
              </p:cNvPr>
              <p:cNvSpPr txBox="1"/>
              <p:nvPr/>
            </p:nvSpPr>
            <p:spPr>
              <a:xfrm>
                <a:off x="5413507" y="2057665"/>
                <a:ext cx="3958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10C44FB-D71A-4AD0-B3DD-951033E6D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507" y="2057665"/>
                <a:ext cx="39581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94F09653-FCE7-4BE7-871C-D488B5BABB64}"/>
              </a:ext>
            </a:extLst>
          </p:cNvPr>
          <p:cNvCxnSpPr>
            <a:cxnSpLocks/>
            <a:stCxn id="14" idx="0"/>
            <a:endCxn id="23" idx="1"/>
          </p:cNvCxnSpPr>
          <p:nvPr/>
        </p:nvCxnSpPr>
        <p:spPr>
          <a:xfrm rot="5400000" flipH="1" flipV="1">
            <a:off x="2912200" y="193733"/>
            <a:ext cx="437320" cy="456529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投影片編號版面配置區 3">
            <a:extLst>
              <a:ext uri="{FF2B5EF4-FFF2-40B4-BE49-F238E27FC236}">
                <a16:creationId xmlns:a16="http://schemas.microsoft.com/office/drawing/2014/main" id="{B34AA73E-2DCB-4C1D-93A7-C8C35416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35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0180711E-2827-4026-B0AE-79AB440E42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580"/>
          <a:stretch/>
        </p:blipFill>
        <p:spPr>
          <a:xfrm>
            <a:off x="2550526" y="3445173"/>
            <a:ext cx="4559139" cy="79659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C9E6964E-2B5F-414E-B7C9-787A5C996454}"/>
              </a:ext>
            </a:extLst>
          </p:cNvPr>
          <p:cNvSpPr txBox="1"/>
          <p:nvPr/>
        </p:nvSpPr>
        <p:spPr>
          <a:xfrm>
            <a:off x="311700" y="3583470"/>
            <a:ext cx="1798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</a:rPr>
              <a:t>Policy Gradient</a:t>
            </a:r>
            <a:endParaRPr lang="zh-TW" altLang="en-US" sz="2000" dirty="0">
              <a:latin typeface="Times New Roman" panose="02020603050405020304" pitchFamily="18" charset="0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879F1F32-40D9-4C4F-B7F3-AF0BFFDBE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3690" y="3451206"/>
            <a:ext cx="604166" cy="657280"/>
          </a:xfrm>
          <a:prstGeom prst="rect">
            <a:avLst/>
          </a:prstGeom>
        </p:spPr>
      </p:pic>
      <p:pic>
        <p:nvPicPr>
          <p:cNvPr id="39" name="圖片 38" descr="一張含有 文字 的圖片&#10;&#10;自動產生的描述">
            <a:extLst>
              <a:ext uri="{FF2B5EF4-FFF2-40B4-BE49-F238E27FC236}">
                <a16:creationId xmlns:a16="http://schemas.microsoft.com/office/drawing/2014/main" id="{08809D3A-D6D8-4A78-AD76-FC882830C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0122" y="4228425"/>
            <a:ext cx="2974021" cy="82426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EEA14EC3-1DA0-40C8-9F4A-8178F8F18F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519"/>
          <a:stretch/>
        </p:blipFill>
        <p:spPr>
          <a:xfrm>
            <a:off x="2530407" y="5046970"/>
            <a:ext cx="5613167" cy="6572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07FC8D6-7C61-4A03-8B96-C0C874378BEF}"/>
                  </a:ext>
                </a:extLst>
              </p:cNvPr>
              <p:cNvSpPr txBox="1"/>
              <p:nvPr/>
            </p:nvSpPr>
            <p:spPr>
              <a:xfrm>
                <a:off x="4144864" y="3612371"/>
                <a:ext cx="854272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07FC8D6-7C61-4A03-8B96-C0C874378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864" y="3612371"/>
                <a:ext cx="854272" cy="307777"/>
              </a:xfrm>
              <a:prstGeom prst="rect">
                <a:avLst/>
              </a:prstGeom>
              <a:blipFill>
                <a:blip r:embed="rId9"/>
                <a:stretch>
                  <a:fillRect l="-5634" r="-9155" b="-365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F64F7D0-E1B9-47EC-9282-C74DF5E17668}"/>
                  </a:ext>
                </a:extLst>
              </p:cNvPr>
              <p:cNvSpPr txBox="1"/>
              <p:nvPr/>
            </p:nvSpPr>
            <p:spPr>
              <a:xfrm>
                <a:off x="3400595" y="4462199"/>
                <a:ext cx="854272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F64F7D0-E1B9-47EC-9282-C74DF5E17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595" y="4462199"/>
                <a:ext cx="854272" cy="307777"/>
              </a:xfrm>
              <a:prstGeom prst="rect">
                <a:avLst/>
              </a:prstGeom>
              <a:blipFill>
                <a:blip r:embed="rId10"/>
                <a:stretch>
                  <a:fillRect l="-5634" r="-9155" b="-365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27787275-0A42-4C10-BBFC-88BD12A452E0}"/>
                  </a:ext>
                </a:extLst>
              </p:cNvPr>
              <p:cNvSpPr txBox="1"/>
              <p:nvPr/>
            </p:nvSpPr>
            <p:spPr>
              <a:xfrm>
                <a:off x="5129254" y="5101010"/>
                <a:ext cx="854272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27787275-0A42-4C10-BBFC-88BD12A45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254" y="5101010"/>
                <a:ext cx="854272" cy="307777"/>
              </a:xfrm>
              <a:prstGeom prst="rect">
                <a:avLst/>
              </a:prstGeom>
              <a:blipFill>
                <a:blip r:embed="rId11"/>
                <a:stretch>
                  <a:fillRect l="-4895" r="-8392" b="-365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982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SeqGAN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先以 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MLE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進行預訓練。</a:t>
            </a:r>
            <a:endParaRPr lang="en-US" altLang="zh-TW" sz="2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使用 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Policy Gradient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更新生成器來解決 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Non-differentiable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sz="2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使用 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Monte Carlo Search 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做大量 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取得 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Reward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9F1068-2B0A-459E-B8B6-79FD6C858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33" y="2568621"/>
            <a:ext cx="7636933" cy="287759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0084124-BD30-4A12-A176-26FB5997CD93}"/>
              </a:ext>
            </a:extLst>
          </p:cNvPr>
          <p:cNvSpPr txBox="1"/>
          <p:nvPr/>
        </p:nvSpPr>
        <p:spPr>
          <a:xfrm>
            <a:off x="5317067" y="643438"/>
            <a:ext cx="39793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https://arxiv.org/pdf/1609.05473.pdf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https://ycts.github.io/weeklypapers/SeqGAN/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F46296B0-7B07-4431-B0D2-5B5036A5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36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294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ScratchGAN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－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Training Language GANs from Scratch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直接使用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Policy Gradient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+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Monte Carlo estimates 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進行訓練。</a:t>
            </a:r>
            <a:endParaRPr lang="en-US" altLang="zh-TW" sz="2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Batch size 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{512, 768} 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訓練。</a:t>
            </a:r>
            <a:endParaRPr lang="en-US" altLang="zh-TW" sz="2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Frechet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Embedding Distance(FED)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做效能評估。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4AC3B60-E88A-479C-AC71-913DCEEA8B61}"/>
              </a:ext>
            </a:extLst>
          </p:cNvPr>
          <p:cNvSpPr txBox="1"/>
          <p:nvPr/>
        </p:nvSpPr>
        <p:spPr>
          <a:xfrm>
            <a:off x="6273800" y="1088772"/>
            <a:ext cx="2870200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https://arxiv.org/abs/1905.09922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1356348-BFA0-42DA-9B0A-54F48FA72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133" y="3000895"/>
            <a:ext cx="5909733" cy="2758555"/>
          </a:xfrm>
          <a:prstGeom prst="rect">
            <a:avLst/>
          </a:prstGeom>
        </p:spPr>
      </p:pic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34603F08-7921-4A16-8A3A-48CDD78E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37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997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Unsupervised</a:t>
            </a:r>
            <a:r>
              <a:rPr lang="zh-TW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3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Generation with GAN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解決離散輸出方法為將輸入改為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Embedding</a:t>
            </a:r>
            <a:endParaRPr lang="zh-TW" altLang="en-US" sz="2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E99DFE-5993-4A28-B701-4FFA38A90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65" y="1884892"/>
            <a:ext cx="6559470" cy="38883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A7D5A4-FAED-492B-B9AB-2A61FD23060D}"/>
              </a:ext>
            </a:extLst>
          </p:cNvPr>
          <p:cNvSpPr/>
          <p:nvPr/>
        </p:nvSpPr>
        <p:spPr>
          <a:xfrm>
            <a:off x="1552535" y="2780581"/>
            <a:ext cx="194734" cy="550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7B9D47-E66D-46D2-84EA-72DFD29BC0BE}"/>
              </a:ext>
            </a:extLst>
          </p:cNvPr>
          <p:cNvSpPr/>
          <p:nvPr/>
        </p:nvSpPr>
        <p:spPr>
          <a:xfrm>
            <a:off x="1857335" y="2777408"/>
            <a:ext cx="194734" cy="550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3ED5B1-F5CD-4A56-B3EF-5F99C1EAE4E7}"/>
              </a:ext>
            </a:extLst>
          </p:cNvPr>
          <p:cNvSpPr/>
          <p:nvPr/>
        </p:nvSpPr>
        <p:spPr>
          <a:xfrm>
            <a:off x="2145202" y="2777406"/>
            <a:ext cx="194734" cy="550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DFAC17-855C-4BF1-801E-AA75D6A24391}"/>
              </a:ext>
            </a:extLst>
          </p:cNvPr>
          <p:cNvSpPr/>
          <p:nvPr/>
        </p:nvSpPr>
        <p:spPr>
          <a:xfrm>
            <a:off x="4221651" y="2791896"/>
            <a:ext cx="194734" cy="5503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8D0A7D-9545-4E6A-AF98-7004A0CE77CF}"/>
              </a:ext>
            </a:extLst>
          </p:cNvPr>
          <p:cNvSpPr/>
          <p:nvPr/>
        </p:nvSpPr>
        <p:spPr>
          <a:xfrm>
            <a:off x="4526451" y="2788723"/>
            <a:ext cx="194734" cy="5503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DD80B8-85B7-480F-B9DC-98FDDEA93DC3}"/>
              </a:ext>
            </a:extLst>
          </p:cNvPr>
          <p:cNvSpPr/>
          <p:nvPr/>
        </p:nvSpPr>
        <p:spPr>
          <a:xfrm>
            <a:off x="4814318" y="2788721"/>
            <a:ext cx="194734" cy="5503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D3B9138-C051-4740-84CD-EDC2A9CDC118}"/>
              </a:ext>
            </a:extLst>
          </p:cNvPr>
          <p:cNvSpPr/>
          <p:nvPr/>
        </p:nvSpPr>
        <p:spPr>
          <a:xfrm>
            <a:off x="6838905" y="2800363"/>
            <a:ext cx="194734" cy="550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5840E01-0DB6-48A8-B0BA-959E4B4FA6CA}"/>
              </a:ext>
            </a:extLst>
          </p:cNvPr>
          <p:cNvSpPr/>
          <p:nvPr/>
        </p:nvSpPr>
        <p:spPr>
          <a:xfrm>
            <a:off x="7143705" y="2797190"/>
            <a:ext cx="194734" cy="550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6A3EAB-4FB1-4FDC-9D30-D8488D2E2B7B}"/>
              </a:ext>
            </a:extLst>
          </p:cNvPr>
          <p:cNvSpPr/>
          <p:nvPr/>
        </p:nvSpPr>
        <p:spPr>
          <a:xfrm>
            <a:off x="7431572" y="2797188"/>
            <a:ext cx="194734" cy="550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F78109A-A52E-4CE2-A4B2-90F793B9783A}"/>
              </a:ext>
            </a:extLst>
          </p:cNvPr>
          <p:cNvSpPr/>
          <p:nvPr/>
        </p:nvSpPr>
        <p:spPr>
          <a:xfrm>
            <a:off x="4221653" y="4526123"/>
            <a:ext cx="194734" cy="550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D5AEBE6-018C-4B35-A88C-19FCDC60A0FA}"/>
              </a:ext>
            </a:extLst>
          </p:cNvPr>
          <p:cNvSpPr/>
          <p:nvPr/>
        </p:nvSpPr>
        <p:spPr>
          <a:xfrm>
            <a:off x="4526453" y="4522950"/>
            <a:ext cx="194734" cy="550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52918B-0FAD-4331-97B2-74DBEBB99551}"/>
              </a:ext>
            </a:extLst>
          </p:cNvPr>
          <p:cNvSpPr/>
          <p:nvPr/>
        </p:nvSpPr>
        <p:spPr>
          <a:xfrm>
            <a:off x="4814320" y="4522948"/>
            <a:ext cx="194734" cy="550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C1B6C86-0BDE-49C2-827E-D6896E43B240}"/>
              </a:ext>
            </a:extLst>
          </p:cNvPr>
          <p:cNvSpPr/>
          <p:nvPr/>
        </p:nvSpPr>
        <p:spPr>
          <a:xfrm>
            <a:off x="1530309" y="4500722"/>
            <a:ext cx="194734" cy="5503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570661-9E73-4C38-AF27-E2A6179788E4}"/>
              </a:ext>
            </a:extLst>
          </p:cNvPr>
          <p:cNvSpPr/>
          <p:nvPr/>
        </p:nvSpPr>
        <p:spPr>
          <a:xfrm>
            <a:off x="1835109" y="4497549"/>
            <a:ext cx="194734" cy="5503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5B1BEBA-4CEF-47CB-9655-3930B7ECB44C}"/>
              </a:ext>
            </a:extLst>
          </p:cNvPr>
          <p:cNvSpPr/>
          <p:nvPr/>
        </p:nvSpPr>
        <p:spPr>
          <a:xfrm>
            <a:off x="2122976" y="4497547"/>
            <a:ext cx="194734" cy="5503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F77A8CD-B1F0-4F5F-BB28-0A29D1AEB799}"/>
              </a:ext>
            </a:extLst>
          </p:cNvPr>
          <p:cNvSpPr/>
          <p:nvPr/>
        </p:nvSpPr>
        <p:spPr>
          <a:xfrm>
            <a:off x="6873833" y="4517656"/>
            <a:ext cx="194734" cy="5503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544A6B1-0CC8-4576-A578-22DE91BCD0C6}"/>
              </a:ext>
            </a:extLst>
          </p:cNvPr>
          <p:cNvSpPr/>
          <p:nvPr/>
        </p:nvSpPr>
        <p:spPr>
          <a:xfrm>
            <a:off x="7178633" y="4514483"/>
            <a:ext cx="194734" cy="5503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DF2B805-3B6E-4ED7-B686-006E17269B12}"/>
              </a:ext>
            </a:extLst>
          </p:cNvPr>
          <p:cNvSpPr/>
          <p:nvPr/>
        </p:nvSpPr>
        <p:spPr>
          <a:xfrm>
            <a:off x="7466500" y="4514481"/>
            <a:ext cx="194734" cy="5503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投影片編號版面配置區 3">
            <a:extLst>
              <a:ext uri="{FF2B5EF4-FFF2-40B4-BE49-F238E27FC236}">
                <a16:creationId xmlns:a16="http://schemas.microsoft.com/office/drawing/2014/main" id="{A0478D0B-CBAC-4916-99BD-966D545F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38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8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Unsupervised Abstractive Summarization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加入鑑別器避免模型輸出可讀性低的序列。</a:t>
            </a:r>
            <a:endParaRPr lang="en-US" altLang="zh-TW" sz="2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使用 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REINFORCE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來訓練生成器。</a:t>
            </a:r>
          </a:p>
        </p:txBody>
      </p:sp>
      <p:pic>
        <p:nvPicPr>
          <p:cNvPr id="7" name="圖形 6" descr="文件 外框">
            <a:extLst>
              <a:ext uri="{FF2B5EF4-FFF2-40B4-BE49-F238E27FC236}">
                <a16:creationId xmlns:a16="http://schemas.microsoft.com/office/drawing/2014/main" id="{349B9850-9B7A-410B-B457-8DF583004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800" y="3554562"/>
            <a:ext cx="914400" cy="914400"/>
          </a:xfrm>
          <a:prstGeom prst="rect">
            <a:avLst/>
          </a:prstGeom>
        </p:spPr>
      </p:pic>
      <p:pic>
        <p:nvPicPr>
          <p:cNvPr id="9" name="圖形 8" descr="報紙 以實心填滿">
            <a:extLst>
              <a:ext uri="{FF2B5EF4-FFF2-40B4-BE49-F238E27FC236}">
                <a16:creationId xmlns:a16="http://schemas.microsoft.com/office/drawing/2014/main" id="{D1EAA47C-4904-4857-A6B6-B1040E314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0600" y="3554562"/>
            <a:ext cx="914400" cy="914400"/>
          </a:xfrm>
          <a:prstGeom prst="rect">
            <a:avLst/>
          </a:prstGeom>
        </p:spPr>
      </p:pic>
      <p:pic>
        <p:nvPicPr>
          <p:cNvPr id="10" name="圖形 9" descr="報紙 以實心填滿">
            <a:extLst>
              <a:ext uri="{FF2B5EF4-FFF2-40B4-BE49-F238E27FC236}">
                <a16:creationId xmlns:a16="http://schemas.microsoft.com/office/drawing/2014/main" id="{B3CCD06F-949F-415F-A292-E26CE7159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7100" y="3554562"/>
            <a:ext cx="914400" cy="914400"/>
          </a:xfrm>
          <a:prstGeom prst="rect">
            <a:avLst/>
          </a:prstGeom>
        </p:spPr>
      </p:pic>
      <p:sp>
        <p:nvSpPr>
          <p:cNvPr id="11" name="Google Shape;76;p16">
            <a:extLst>
              <a:ext uri="{FF2B5EF4-FFF2-40B4-BE49-F238E27FC236}">
                <a16:creationId xmlns:a16="http://schemas.microsoft.com/office/drawing/2014/main" id="{59DDFD35-FCC3-481C-BBE0-9C4322B2E844}"/>
              </a:ext>
            </a:extLst>
          </p:cNvPr>
          <p:cNvSpPr/>
          <p:nvPr/>
        </p:nvSpPr>
        <p:spPr>
          <a:xfrm>
            <a:off x="2208100" y="3587412"/>
            <a:ext cx="1476600" cy="8487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 dirty="0">
                <a:solidFill>
                  <a:schemeClr val="dk1"/>
                </a:solidFill>
              </a:rPr>
              <a:t>Generator</a:t>
            </a:r>
          </a:p>
        </p:txBody>
      </p:sp>
      <p:sp>
        <p:nvSpPr>
          <p:cNvPr id="12" name="Google Shape;76;p16">
            <a:extLst>
              <a:ext uri="{FF2B5EF4-FFF2-40B4-BE49-F238E27FC236}">
                <a16:creationId xmlns:a16="http://schemas.microsoft.com/office/drawing/2014/main" id="{B9922A95-39E3-4482-9A02-0A01DCF48080}"/>
              </a:ext>
            </a:extLst>
          </p:cNvPr>
          <p:cNvSpPr/>
          <p:nvPr/>
        </p:nvSpPr>
        <p:spPr>
          <a:xfrm>
            <a:off x="5205300" y="3587412"/>
            <a:ext cx="1618700" cy="848700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 dirty="0" err="1">
                <a:solidFill>
                  <a:schemeClr val="dk1"/>
                </a:solidFill>
              </a:rPr>
              <a:t>Reconstructor</a:t>
            </a:r>
            <a:endParaRPr lang="en-US" altLang="zh-TW" sz="1600" dirty="0">
              <a:solidFill>
                <a:schemeClr val="dk1"/>
              </a:solidFill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4EBBBB8-F443-4D62-BB77-5FB1FD12BC21}"/>
              </a:ext>
            </a:extLst>
          </p:cNvPr>
          <p:cNvCxnSpPr>
            <a:cxnSpLocks/>
          </p:cNvCxnSpPr>
          <p:nvPr/>
        </p:nvCxnSpPr>
        <p:spPr>
          <a:xfrm>
            <a:off x="1845731" y="4011762"/>
            <a:ext cx="3031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654105A-BB8A-4103-9B5C-76635E0A014B}"/>
              </a:ext>
            </a:extLst>
          </p:cNvPr>
          <p:cNvCxnSpPr>
            <a:cxnSpLocks/>
          </p:cNvCxnSpPr>
          <p:nvPr/>
        </p:nvCxnSpPr>
        <p:spPr>
          <a:xfrm>
            <a:off x="3759198" y="4011762"/>
            <a:ext cx="3031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220EDFF-FD6D-415D-9CD4-EB339858615A}"/>
              </a:ext>
            </a:extLst>
          </p:cNvPr>
          <p:cNvCxnSpPr>
            <a:cxnSpLocks/>
          </p:cNvCxnSpPr>
          <p:nvPr/>
        </p:nvCxnSpPr>
        <p:spPr>
          <a:xfrm>
            <a:off x="4809068" y="4030770"/>
            <a:ext cx="3031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991EAC4-B264-4D93-8BD1-ED7E5636EA84}"/>
              </a:ext>
            </a:extLst>
          </p:cNvPr>
          <p:cNvCxnSpPr>
            <a:cxnSpLocks/>
          </p:cNvCxnSpPr>
          <p:nvPr/>
        </p:nvCxnSpPr>
        <p:spPr>
          <a:xfrm>
            <a:off x="6900335" y="4011762"/>
            <a:ext cx="3031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Google Shape;76;p16">
            <a:extLst>
              <a:ext uri="{FF2B5EF4-FFF2-40B4-BE49-F238E27FC236}">
                <a16:creationId xmlns:a16="http://schemas.microsoft.com/office/drawing/2014/main" id="{385BB235-2061-420B-9847-516900B58423}"/>
              </a:ext>
            </a:extLst>
          </p:cNvPr>
          <p:cNvSpPr/>
          <p:nvPr/>
        </p:nvSpPr>
        <p:spPr>
          <a:xfrm>
            <a:off x="5361216" y="2465359"/>
            <a:ext cx="1364723" cy="84870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Discriminator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Google Shape;178;p22">
            <a:extLst>
              <a:ext uri="{FF2B5EF4-FFF2-40B4-BE49-F238E27FC236}">
                <a16:creationId xmlns:a16="http://schemas.microsoft.com/office/drawing/2014/main" id="{7D402C09-EC07-42EE-BC07-3524D4B52E82}"/>
              </a:ext>
            </a:extLst>
          </p:cNvPr>
          <p:cNvSpPr/>
          <p:nvPr/>
        </p:nvSpPr>
        <p:spPr>
          <a:xfrm>
            <a:off x="6814160" y="2747717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178;p22">
            <a:extLst>
              <a:ext uri="{FF2B5EF4-FFF2-40B4-BE49-F238E27FC236}">
                <a16:creationId xmlns:a16="http://schemas.microsoft.com/office/drawing/2014/main" id="{451F3B8A-4F39-4280-8982-A4D9E24BB36C}"/>
              </a:ext>
            </a:extLst>
          </p:cNvPr>
          <p:cNvSpPr/>
          <p:nvPr/>
        </p:nvSpPr>
        <p:spPr>
          <a:xfrm rot="20760186">
            <a:off x="4613629" y="3000099"/>
            <a:ext cx="705574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94F2FAA9-8B6C-45B9-B859-04F87F6C1FAC}"/>
                  </a:ext>
                </a:extLst>
              </p:cNvPr>
              <p:cNvSpPr txBox="1"/>
              <p:nvPr/>
            </p:nvSpPr>
            <p:spPr>
              <a:xfrm>
                <a:off x="7179191" y="2738394"/>
                <a:ext cx="10234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94F2FAA9-8B6C-45B9-B859-04F87F6C1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91" y="2738394"/>
                <a:ext cx="1023422" cy="400110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178;p22">
            <a:extLst>
              <a:ext uri="{FF2B5EF4-FFF2-40B4-BE49-F238E27FC236}">
                <a16:creationId xmlns:a16="http://schemas.microsoft.com/office/drawing/2014/main" id="{3A90F514-4F22-4D2C-B44A-3853162EE405}"/>
              </a:ext>
            </a:extLst>
          </p:cNvPr>
          <p:cNvSpPr/>
          <p:nvPr/>
        </p:nvSpPr>
        <p:spPr>
          <a:xfrm>
            <a:off x="4975957" y="2536937"/>
            <a:ext cx="338912" cy="350686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111FE1C6-9671-4719-8E42-C26D8D81C5BF}"/>
                  </a:ext>
                </a:extLst>
              </p:cNvPr>
              <p:cNvSpPr txBox="1"/>
              <p:nvPr/>
            </p:nvSpPr>
            <p:spPr>
              <a:xfrm>
                <a:off x="2965684" y="2491224"/>
                <a:ext cx="19972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dirty="0"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人類撰寫摘要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111FE1C6-9671-4719-8E42-C26D8D81C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684" y="2491224"/>
                <a:ext cx="1997213" cy="400110"/>
              </a:xfrm>
              <a:prstGeom prst="rect">
                <a:avLst/>
              </a:prstGeom>
              <a:blipFill>
                <a:blip r:embed="rId7"/>
                <a:stretch>
                  <a:fillRect l="-3049" t="-9231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BBFD877C-662F-46B1-8C0D-C4FDE1A5C1C4}"/>
                  </a:ext>
                </a:extLst>
              </p:cNvPr>
              <p:cNvSpPr txBox="1"/>
              <p:nvPr/>
            </p:nvSpPr>
            <p:spPr>
              <a:xfrm>
                <a:off x="3663995" y="3252111"/>
                <a:ext cx="1611082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20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生成摘要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𝑥</m:t>
                    </m:r>
                  </m:oMath>
                </a14:m>
                <a:r>
                  <a:rPr lang="zh-TW" altLang="en-US" sz="20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</a:t>
                </a:r>
              </a:p>
            </p:txBody>
          </p:sp>
        </mc:Choice>
        <mc:Fallback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BBFD877C-662F-46B1-8C0D-C4FDE1A5C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995" y="3252111"/>
                <a:ext cx="1611082" cy="400110"/>
              </a:xfrm>
              <a:prstGeom prst="rect">
                <a:avLst/>
              </a:prstGeom>
              <a:blipFill>
                <a:blip r:embed="rId8"/>
                <a:stretch>
                  <a:fillRect l="-3409" t="-7576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>
            <a:extLst>
              <a:ext uri="{FF2B5EF4-FFF2-40B4-BE49-F238E27FC236}">
                <a16:creationId xmlns:a16="http://schemas.microsoft.com/office/drawing/2014/main" id="{DF655467-42EB-4A57-AE28-250E0102AD13}"/>
              </a:ext>
            </a:extLst>
          </p:cNvPr>
          <p:cNvSpPr txBox="1"/>
          <p:nvPr/>
        </p:nvSpPr>
        <p:spPr>
          <a:xfrm>
            <a:off x="7153072" y="24121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是否具可讀性</a:t>
            </a:r>
          </a:p>
        </p:txBody>
      </p:sp>
      <p:sp>
        <p:nvSpPr>
          <p:cNvPr id="27" name="投影片編號版面配置區 3">
            <a:extLst>
              <a:ext uri="{FF2B5EF4-FFF2-40B4-BE49-F238E27FC236}">
                <a16:creationId xmlns:a16="http://schemas.microsoft.com/office/drawing/2014/main" id="{B54487D3-1CFF-40D5-915A-3F75FBB9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39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126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825" y="2901151"/>
            <a:ext cx="3838575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37" y="3066356"/>
            <a:ext cx="34385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600786" y="5343481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預期的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Z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分佈</a:t>
            </a:r>
            <a:endParaRPr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5565111" y="5359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實際的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Z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分佈</a:t>
            </a:r>
            <a:endParaRPr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0350" y="808176"/>
            <a:ext cx="4004050" cy="20582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1200700" y="1412949"/>
            <a:ext cx="547500" cy="848700"/>
          </a:xfrm>
          <a:prstGeom prst="rect">
            <a:avLst/>
          </a:prstGeom>
          <a:solidFill>
            <a:srgbClr val="ADADAD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800">
                <a:solidFill>
                  <a:srgbClr val="FFFFFF"/>
                </a:solidFill>
              </a:rPr>
              <a:t>z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2669950" y="1412962"/>
            <a:ext cx="1476600" cy="8487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sz="1800">
                <a:solidFill>
                  <a:schemeClr val="dk1"/>
                </a:solidFill>
              </a:rPr>
              <a:t>Generator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1935325" y="1651462"/>
            <a:ext cx="547500" cy="37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4333675" y="1651462"/>
            <a:ext cx="547500" cy="37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466075" y="1284724"/>
            <a:ext cx="547500" cy="1105200"/>
          </a:xfrm>
          <a:prstGeom prst="bracketPair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466075" y="1412974"/>
            <a:ext cx="547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/>
              <a:t>0.9</a:t>
            </a:r>
            <a:endParaRPr/>
          </a:p>
          <a:p>
            <a:pPr algn="ctr"/>
            <a:r>
              <a:rPr lang="en-US" altLang="zh-TW">
                <a:solidFill>
                  <a:srgbClr val="FF0000"/>
                </a:solidFill>
              </a:rPr>
              <a:t>1.4</a:t>
            </a:r>
            <a:endParaRPr>
              <a:solidFill>
                <a:srgbClr val="FF0000"/>
              </a:solidFill>
            </a:endParaRPr>
          </a:p>
          <a:p>
            <a:pPr algn="ctr"/>
            <a:r>
              <a:rPr lang="en-US" altLang="zh-TW"/>
              <a:t>…</a:t>
            </a:r>
            <a:endParaRPr/>
          </a:p>
          <a:p>
            <a:pPr algn="ctr"/>
            <a:r>
              <a:rPr lang="en-US" altLang="zh-TW"/>
              <a:t>5.7</a:t>
            </a:r>
            <a:endParaRPr/>
          </a:p>
          <a:p>
            <a:pPr algn="ctr"/>
            <a:r>
              <a:rPr lang="en-US" altLang="zh-TW"/>
              <a:t>3.6</a:t>
            </a:r>
            <a:endParaRPr/>
          </a:p>
          <a:p>
            <a:pPr algn="ctr"/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1646425" y="2144274"/>
            <a:ext cx="11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1600" b="1"/>
              <a:t>改變維度</a:t>
            </a:r>
            <a:endParaRPr sz="1600" b="1"/>
          </a:p>
        </p:txBody>
      </p:sp>
      <p:sp>
        <p:nvSpPr>
          <p:cNvPr id="14" name="Google Shape;85;p16">
            <a:extLst>
              <a:ext uri="{FF2B5EF4-FFF2-40B4-BE49-F238E27FC236}">
                <a16:creationId xmlns:a16="http://schemas.microsoft.com/office/drawing/2014/main" id="{65B59958-426F-4D4F-8AA1-5232D9B66A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7806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>
                <a:latin typeface="Times New Roman" panose="02020603050405020304" pitchFamily="18" charset="0"/>
                <a:ea typeface="標楷體" panose="03000509000000000000" pitchFamily="65" charset="-120"/>
              </a:rPr>
              <a:t>In fact …</a:t>
            </a:r>
            <a:endParaRPr sz="3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A071B57-1DB9-4F41-BAA4-54D8A9374FB5}"/>
              </a:ext>
            </a:extLst>
          </p:cNvPr>
          <p:cNvSpPr txBox="1"/>
          <p:nvPr/>
        </p:nvSpPr>
        <p:spPr>
          <a:xfrm>
            <a:off x="2115231" y="1602973"/>
            <a:ext cx="5253361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我們希望能讓</a:t>
            </a:r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z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的每個維度具有意義，</a:t>
            </a:r>
            <a:endParaRPr lang="en-US" altLang="zh-TW" sz="2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使輸入特徵對</a:t>
            </a:r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Generator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輸出的影響更明確。</a:t>
            </a:r>
          </a:p>
        </p:txBody>
      </p:sp>
      <p:sp>
        <p:nvSpPr>
          <p:cNvPr id="17" name="投影片編號版面配置區 3">
            <a:extLst>
              <a:ext uri="{FF2B5EF4-FFF2-40B4-BE49-F238E27FC236}">
                <a16:creationId xmlns:a16="http://schemas.microsoft.com/office/drawing/2014/main" id="{B55DF993-3087-4D32-A4C4-D9C5514E8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4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Conclusion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8DECD6B4-DA3F-42C9-88AF-941745EB6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" t="4552" r="5982" b="1987"/>
          <a:stretch/>
        </p:blipFill>
        <p:spPr bwMode="auto">
          <a:xfrm>
            <a:off x="1689100" y="1681201"/>
            <a:ext cx="5765799" cy="407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8432FCA-083B-4BF3-8B9C-EFF189BAAF7B}"/>
              </a:ext>
            </a:extLst>
          </p:cNvPr>
          <p:cNvSpPr txBox="1"/>
          <p:nvPr/>
        </p:nvSpPr>
        <p:spPr>
          <a:xfrm>
            <a:off x="4902200" y="351050"/>
            <a:ext cx="4241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https://github.com/hindupuravinash/the-gan-zoo/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66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InfoGAN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 Structure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Google Shape;177;p22">
            <a:extLst>
              <a:ext uri="{FF2B5EF4-FFF2-40B4-BE49-F238E27FC236}">
                <a16:creationId xmlns:a16="http://schemas.microsoft.com/office/drawing/2014/main" id="{1FD24F3F-FF98-4A23-AC1E-45AA1D822544}"/>
              </a:ext>
            </a:extLst>
          </p:cNvPr>
          <p:cNvSpPr txBox="1"/>
          <p:nvPr/>
        </p:nvSpPr>
        <p:spPr>
          <a:xfrm>
            <a:off x="2313765" y="1644835"/>
            <a:ext cx="10406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endParaRPr sz="1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76;p22">
            <a:extLst>
              <a:ext uri="{FF2B5EF4-FFF2-40B4-BE49-F238E27FC236}">
                <a16:creationId xmlns:a16="http://schemas.microsoft.com/office/drawing/2014/main" id="{EFCD8276-1C0E-4542-8B48-89C78C510A8D}"/>
              </a:ext>
            </a:extLst>
          </p:cNvPr>
          <p:cNvSpPr/>
          <p:nvPr/>
        </p:nvSpPr>
        <p:spPr>
          <a:xfrm>
            <a:off x="1777551" y="1899882"/>
            <a:ext cx="444874" cy="3814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177;p22">
            <a:extLst>
              <a:ext uri="{FF2B5EF4-FFF2-40B4-BE49-F238E27FC236}">
                <a16:creationId xmlns:a16="http://schemas.microsoft.com/office/drawing/2014/main" id="{3910286D-4475-4F11-AF9B-8C8FF2519C61}"/>
              </a:ext>
            </a:extLst>
          </p:cNvPr>
          <p:cNvSpPr txBox="1"/>
          <p:nvPr/>
        </p:nvSpPr>
        <p:spPr>
          <a:xfrm>
            <a:off x="311700" y="1620210"/>
            <a:ext cx="357080" cy="92166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</a:t>
            </a:r>
            <a:endParaRPr sz="1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77;p22">
            <a:extLst>
              <a:ext uri="{FF2B5EF4-FFF2-40B4-BE49-F238E27FC236}">
                <a16:creationId xmlns:a16="http://schemas.microsoft.com/office/drawing/2014/main" id="{83312524-77D3-4B2A-9BFF-9118F73A2428}"/>
              </a:ext>
            </a:extLst>
          </p:cNvPr>
          <p:cNvSpPr txBox="1"/>
          <p:nvPr/>
        </p:nvSpPr>
        <p:spPr>
          <a:xfrm>
            <a:off x="4128852" y="1644835"/>
            <a:ext cx="104068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</a:t>
            </a:r>
            <a:endParaRPr sz="1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177;p22">
            <a:extLst>
              <a:ext uri="{FF2B5EF4-FFF2-40B4-BE49-F238E27FC236}">
                <a16:creationId xmlns:a16="http://schemas.microsoft.com/office/drawing/2014/main" id="{11D65850-C5FF-4943-8CD1-7563210F6E06}"/>
              </a:ext>
            </a:extLst>
          </p:cNvPr>
          <p:cNvSpPr txBox="1"/>
          <p:nvPr/>
        </p:nvSpPr>
        <p:spPr>
          <a:xfrm>
            <a:off x="5917810" y="1654335"/>
            <a:ext cx="1040680" cy="914400"/>
          </a:xfrm>
          <a:prstGeom prst="rect">
            <a:avLst/>
          </a:prstGeom>
          <a:solidFill>
            <a:srgbClr val="92D050"/>
          </a:solidFill>
          <a:ln w="19050" cap="rnd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endParaRPr sz="1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文字方塊 14">
            <a:extLst>
              <a:ext uri="{FF2B5EF4-FFF2-40B4-BE49-F238E27FC236}">
                <a16:creationId xmlns:a16="http://schemas.microsoft.com/office/drawing/2014/main" id="{738262F7-8C28-42FB-B96B-B297F4112F61}"/>
              </a:ext>
            </a:extLst>
          </p:cNvPr>
          <p:cNvSpPr txBox="1"/>
          <p:nvPr/>
        </p:nvSpPr>
        <p:spPr>
          <a:xfrm>
            <a:off x="7759657" y="191204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Scalar</a:t>
            </a:r>
            <a:endParaRPr lang="zh-TW" altLang="en-US" dirty="0"/>
          </a:p>
        </p:txBody>
      </p:sp>
      <p:sp>
        <p:nvSpPr>
          <p:cNvPr id="14" name="等於 13">
            <a:extLst>
              <a:ext uri="{FF2B5EF4-FFF2-40B4-BE49-F238E27FC236}">
                <a16:creationId xmlns:a16="http://schemas.microsoft.com/office/drawing/2014/main" id="{FB279B28-E55F-416F-83A1-53F59EC37037}"/>
              </a:ext>
            </a:extLst>
          </p:cNvPr>
          <p:cNvSpPr/>
          <p:nvPr/>
        </p:nvSpPr>
        <p:spPr>
          <a:xfrm>
            <a:off x="766979" y="1940203"/>
            <a:ext cx="288802" cy="301955"/>
          </a:xfrm>
          <a:prstGeom prst="mathEqual">
            <a:avLst>
              <a:gd name="adj1" fmla="val 4720"/>
              <a:gd name="adj2" fmla="val 2429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Google Shape;177;p22">
            <a:extLst>
              <a:ext uri="{FF2B5EF4-FFF2-40B4-BE49-F238E27FC236}">
                <a16:creationId xmlns:a16="http://schemas.microsoft.com/office/drawing/2014/main" id="{BDAEA0C1-D073-49AE-8466-132973FCA075}"/>
              </a:ext>
            </a:extLst>
          </p:cNvPr>
          <p:cNvSpPr txBox="1"/>
          <p:nvPr/>
        </p:nvSpPr>
        <p:spPr>
          <a:xfrm>
            <a:off x="1208863" y="2045723"/>
            <a:ext cx="434047" cy="49615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Z’</a:t>
            </a:r>
            <a:endParaRPr sz="1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77;p22">
            <a:extLst>
              <a:ext uri="{FF2B5EF4-FFF2-40B4-BE49-F238E27FC236}">
                <a16:creationId xmlns:a16="http://schemas.microsoft.com/office/drawing/2014/main" id="{7A38C024-785F-478E-8DF6-EA971B76BA6A}"/>
              </a:ext>
            </a:extLst>
          </p:cNvPr>
          <p:cNvSpPr txBox="1"/>
          <p:nvPr/>
        </p:nvSpPr>
        <p:spPr>
          <a:xfrm>
            <a:off x="1216804" y="1620210"/>
            <a:ext cx="426106" cy="3426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endParaRPr sz="1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7;p22">
            <a:extLst>
              <a:ext uri="{FF2B5EF4-FFF2-40B4-BE49-F238E27FC236}">
                <a16:creationId xmlns:a16="http://schemas.microsoft.com/office/drawing/2014/main" id="{7FFE925E-6441-4067-84B5-9D62DD46190C}"/>
              </a:ext>
            </a:extLst>
          </p:cNvPr>
          <p:cNvSpPr txBox="1"/>
          <p:nvPr/>
        </p:nvSpPr>
        <p:spPr>
          <a:xfrm>
            <a:off x="4054508" y="3392326"/>
            <a:ext cx="1201702" cy="914400"/>
          </a:xfrm>
          <a:prstGeom prst="rect">
            <a:avLst/>
          </a:prstGeom>
          <a:solidFill>
            <a:srgbClr val="FFCC00"/>
          </a:solidFill>
          <a:ln w="19050" cap="rnd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Classifier</a:t>
            </a:r>
            <a:endParaRPr sz="1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78;p22">
            <a:extLst>
              <a:ext uri="{FF2B5EF4-FFF2-40B4-BE49-F238E27FC236}">
                <a16:creationId xmlns:a16="http://schemas.microsoft.com/office/drawing/2014/main" id="{711C79A1-FCB4-40E9-926F-CA78849A86E1}"/>
              </a:ext>
            </a:extLst>
          </p:cNvPr>
          <p:cNvSpPr/>
          <p:nvPr/>
        </p:nvSpPr>
        <p:spPr>
          <a:xfrm rot="5400000">
            <a:off x="4289439" y="2710164"/>
            <a:ext cx="673422" cy="5222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Google Shape;178;p22">
            <a:extLst>
              <a:ext uri="{FF2B5EF4-FFF2-40B4-BE49-F238E27FC236}">
                <a16:creationId xmlns:a16="http://schemas.microsoft.com/office/drawing/2014/main" id="{451B8B1F-C600-4FD5-A927-458A691CC0E0}"/>
              </a:ext>
            </a:extLst>
          </p:cNvPr>
          <p:cNvSpPr/>
          <p:nvPr/>
        </p:nvSpPr>
        <p:spPr>
          <a:xfrm rot="5400000">
            <a:off x="4356341" y="4609107"/>
            <a:ext cx="539618" cy="47419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文字方塊 24">
            <a:extLst>
              <a:ext uri="{FF2B5EF4-FFF2-40B4-BE49-F238E27FC236}">
                <a16:creationId xmlns:a16="http://schemas.microsoft.com/office/drawing/2014/main" id="{C9DD3774-0BEB-428D-A876-378F9B958774}"/>
              </a:ext>
            </a:extLst>
          </p:cNvPr>
          <p:cNvSpPr txBox="1"/>
          <p:nvPr/>
        </p:nvSpPr>
        <p:spPr>
          <a:xfrm>
            <a:off x="2280106" y="2559400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b="1" dirty="0"/>
              <a:t>Encoder</a:t>
            </a:r>
            <a:endParaRPr lang="zh-TW" altLang="en-US" b="1" dirty="0"/>
          </a:p>
        </p:txBody>
      </p:sp>
      <p:sp>
        <p:nvSpPr>
          <p:cNvPr id="22" name="文字方塊 25">
            <a:extLst>
              <a:ext uri="{FF2B5EF4-FFF2-40B4-BE49-F238E27FC236}">
                <a16:creationId xmlns:a16="http://schemas.microsoft.com/office/drawing/2014/main" id="{E4F08A80-5244-4AE4-862E-806A647F7A4A}"/>
              </a:ext>
            </a:extLst>
          </p:cNvPr>
          <p:cNvSpPr txBox="1"/>
          <p:nvPr/>
        </p:nvSpPr>
        <p:spPr>
          <a:xfrm>
            <a:off x="2942848" y="3664860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b="1" dirty="0"/>
              <a:t>Decoder</a:t>
            </a:r>
            <a:endParaRPr lang="zh-TW" altLang="en-US" b="1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5A8A9E4-3479-408F-8131-A8F4A8D9E2B3}"/>
              </a:ext>
            </a:extLst>
          </p:cNvPr>
          <p:cNvCxnSpPr>
            <a:cxnSpLocks/>
            <a:stCxn id="22" idx="1"/>
            <a:endCxn id="25" idx="2"/>
          </p:cNvCxnSpPr>
          <p:nvPr/>
        </p:nvCxnSpPr>
        <p:spPr>
          <a:xfrm flipH="1" flipV="1">
            <a:off x="1404218" y="3786793"/>
            <a:ext cx="1538630" cy="62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E7C8C5F-B13E-4FBA-BFB8-CB1F7D638B33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 flipH="1">
            <a:off x="1404218" y="2928732"/>
            <a:ext cx="1429887" cy="21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字方塊 30">
            <a:extLst>
              <a:ext uri="{FF2B5EF4-FFF2-40B4-BE49-F238E27FC236}">
                <a16:creationId xmlns:a16="http://schemas.microsoft.com/office/drawing/2014/main" id="{BB5C4806-D3A2-4068-8656-4B57C74CDCBA}"/>
              </a:ext>
            </a:extLst>
          </p:cNvPr>
          <p:cNvSpPr txBox="1"/>
          <p:nvPr/>
        </p:nvSpPr>
        <p:spPr>
          <a:xfrm>
            <a:off x="935980" y="3140462"/>
            <a:ext cx="936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b="1" dirty="0"/>
              <a:t>Auto</a:t>
            </a:r>
          </a:p>
          <a:p>
            <a:pPr algn="ctr"/>
            <a:r>
              <a:rPr lang="en-US" altLang="zh-TW" b="1" dirty="0"/>
              <a:t>Encoder</a:t>
            </a:r>
            <a:endParaRPr lang="zh-TW" altLang="en-US" b="1" dirty="0"/>
          </a:p>
        </p:txBody>
      </p:sp>
      <p:sp>
        <p:nvSpPr>
          <p:cNvPr id="32" name="Google Shape;178;p22">
            <a:extLst>
              <a:ext uri="{FF2B5EF4-FFF2-40B4-BE49-F238E27FC236}">
                <a16:creationId xmlns:a16="http://schemas.microsoft.com/office/drawing/2014/main" id="{54F2787F-F8A0-4E9B-8552-398653E26CE5}"/>
              </a:ext>
            </a:extLst>
          </p:cNvPr>
          <p:cNvSpPr/>
          <p:nvPr/>
        </p:nvSpPr>
        <p:spPr>
          <a:xfrm>
            <a:off x="5271424" y="1879851"/>
            <a:ext cx="567303" cy="451888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框架 33">
            <a:extLst>
              <a:ext uri="{FF2B5EF4-FFF2-40B4-BE49-F238E27FC236}">
                <a16:creationId xmlns:a16="http://schemas.microsoft.com/office/drawing/2014/main" id="{F6B2AA0E-D44E-4D90-AF24-68CB1D334798}"/>
              </a:ext>
            </a:extLst>
          </p:cNvPr>
          <p:cNvSpPr/>
          <p:nvPr/>
        </p:nvSpPr>
        <p:spPr>
          <a:xfrm>
            <a:off x="214685" y="1447137"/>
            <a:ext cx="5319423" cy="4290980"/>
          </a:xfrm>
          <a:prstGeom prst="frame">
            <a:avLst>
              <a:gd name="adj1" fmla="val 3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Google Shape;178;p22">
            <a:extLst>
              <a:ext uri="{FF2B5EF4-FFF2-40B4-BE49-F238E27FC236}">
                <a16:creationId xmlns:a16="http://schemas.microsoft.com/office/drawing/2014/main" id="{D979068D-9A3F-466E-A018-204C074E8045}"/>
              </a:ext>
            </a:extLst>
          </p:cNvPr>
          <p:cNvSpPr/>
          <p:nvPr/>
        </p:nvSpPr>
        <p:spPr>
          <a:xfrm>
            <a:off x="3483542" y="1864765"/>
            <a:ext cx="567303" cy="451888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" name="Google Shape;178;p22">
            <a:extLst>
              <a:ext uri="{FF2B5EF4-FFF2-40B4-BE49-F238E27FC236}">
                <a16:creationId xmlns:a16="http://schemas.microsoft.com/office/drawing/2014/main" id="{25C75807-439D-4435-9F64-4460FC8E876E}"/>
              </a:ext>
            </a:extLst>
          </p:cNvPr>
          <p:cNvSpPr/>
          <p:nvPr/>
        </p:nvSpPr>
        <p:spPr>
          <a:xfrm>
            <a:off x="7095339" y="1899772"/>
            <a:ext cx="567303" cy="451888"/>
          </a:xfrm>
          <a:prstGeom prst="rightArrow">
            <a:avLst>
              <a:gd name="adj1" fmla="val 39443"/>
              <a:gd name="adj2" fmla="val 51760"/>
            </a:avLst>
          </a:prstGeom>
          <a:solidFill>
            <a:schemeClr val="dk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177;p22">
            <a:extLst>
              <a:ext uri="{FF2B5EF4-FFF2-40B4-BE49-F238E27FC236}">
                <a16:creationId xmlns:a16="http://schemas.microsoft.com/office/drawing/2014/main" id="{E4931474-1369-442B-9161-8877A46660C2}"/>
              </a:ext>
            </a:extLst>
          </p:cNvPr>
          <p:cNvSpPr txBox="1"/>
          <p:nvPr/>
        </p:nvSpPr>
        <p:spPr>
          <a:xfrm>
            <a:off x="4413097" y="5200323"/>
            <a:ext cx="426106" cy="3426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endParaRPr sz="1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E0D926B-D70F-4775-A8DE-D5E7D7921ADE}"/>
              </a:ext>
            </a:extLst>
          </p:cNvPr>
          <p:cNvSpPr txBox="1"/>
          <p:nvPr/>
        </p:nvSpPr>
        <p:spPr>
          <a:xfrm>
            <a:off x="6353196" y="341804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共享參數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A7BC143-B485-4929-BD27-C861A5177F5D}"/>
              </a:ext>
            </a:extLst>
          </p:cNvPr>
          <p:cNvSpPr txBox="1"/>
          <p:nvPr/>
        </p:nvSpPr>
        <p:spPr>
          <a:xfrm>
            <a:off x="315455" y="4497641"/>
            <a:ext cx="41312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透過生成圖片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將</a:t>
            </a:r>
            <a:r>
              <a:rPr lang="en-US" altLang="zh-TW" sz="20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</a:rPr>
              <a:t>C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解回來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使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自行理解輸入與輸出間的關係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D6405012-4ACD-47BC-B1A6-31F612F515F8}"/>
              </a:ext>
            </a:extLst>
          </p:cNvPr>
          <p:cNvCxnSpPr>
            <a:cxnSpLocks/>
            <a:stCxn id="10" idx="2"/>
            <a:endCxn id="43" idx="0"/>
          </p:cNvCxnSpPr>
          <p:nvPr/>
        </p:nvCxnSpPr>
        <p:spPr>
          <a:xfrm>
            <a:off x="6438150" y="2568735"/>
            <a:ext cx="520340" cy="849314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6B3BD37E-1289-4909-9BAE-C0D1CAB5BC06}"/>
              </a:ext>
            </a:extLst>
          </p:cNvPr>
          <p:cNvCxnSpPr>
            <a:cxnSpLocks/>
            <a:stCxn id="17" idx="3"/>
            <a:endCxn id="43" idx="1"/>
          </p:cNvCxnSpPr>
          <p:nvPr/>
        </p:nvCxnSpPr>
        <p:spPr>
          <a:xfrm flipV="1">
            <a:off x="5256210" y="3618104"/>
            <a:ext cx="1096986" cy="231422"/>
          </a:xfrm>
          <a:prstGeom prst="straightConnector1">
            <a:avLst/>
          </a:prstGeom>
          <a:ln w="57150">
            <a:solidFill>
              <a:schemeClr val="bg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45778DD2-3979-44D4-89FD-2216FCFEDCC8}"/>
              </a:ext>
            </a:extLst>
          </p:cNvPr>
          <p:cNvSpPr txBox="1"/>
          <p:nvPr/>
        </p:nvSpPr>
        <p:spPr>
          <a:xfrm>
            <a:off x="5480195" y="998504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辨別真偽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避免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藏匿資訊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EEA6879-0005-4B93-95D8-F337691A0405}"/>
              </a:ext>
            </a:extLst>
          </p:cNvPr>
          <p:cNvSpPr txBox="1"/>
          <p:nvPr/>
        </p:nvSpPr>
        <p:spPr>
          <a:xfrm>
            <a:off x="6121840" y="373386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最後一層不同</a:t>
            </a:r>
            <a:r>
              <a:rPr lang="en-US" altLang="zh-TW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59" name="投影片編號版面配置區 3">
            <a:extLst>
              <a:ext uri="{FF2B5EF4-FFF2-40B4-BE49-F238E27FC236}">
                <a16:creationId xmlns:a16="http://schemas.microsoft.com/office/drawing/2014/main" id="{73426451-EDB1-4E24-BA6A-EEC2A9E4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5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573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InfoGAN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－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MNIST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每一維度皆影響輸出的特徵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135B057-A5DB-45B8-B02D-710467208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611" y="1813522"/>
            <a:ext cx="6526778" cy="394592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5C7C88C-C1B6-4604-B6CB-DEC234603FA1}"/>
              </a:ext>
            </a:extLst>
          </p:cNvPr>
          <p:cNvSpPr txBox="1"/>
          <p:nvPr/>
        </p:nvSpPr>
        <p:spPr>
          <a:xfrm>
            <a:off x="6333615" y="774509"/>
            <a:ext cx="2810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https://arxiv.org/pdf/1606.03657.pdf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538C23FF-BFCF-48CC-85B7-ECE6D25C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6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01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InfoGAN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－</a:t>
            </a:r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FashionMNIST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5FCB13-E553-4C64-94FF-67C047CFD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403" y="1290489"/>
            <a:ext cx="4022897" cy="403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3211AB3-098A-455C-B6C6-E2F874FE599A}"/>
              </a:ext>
            </a:extLst>
          </p:cNvPr>
          <p:cNvSpPr txBox="1"/>
          <p:nvPr/>
        </p:nvSpPr>
        <p:spPr>
          <a:xfrm>
            <a:off x="5405476" y="818959"/>
            <a:ext cx="3738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https://github.com/Natsu6767/InfoGAN-PyTorch</a:t>
            </a:r>
            <a:endParaRPr lang="en-US" altLang="zh-TW" dirty="0">
              <a:latin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0EEDAD-7F9D-4D3E-9F36-B5F9CBC408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290488"/>
            <a:ext cx="4034017" cy="403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419849E-15CB-4152-8A52-9D6843231822}"/>
              </a:ext>
            </a:extLst>
          </p:cNvPr>
          <p:cNvSpPr txBox="1"/>
          <p:nvPr/>
        </p:nvSpPr>
        <p:spPr>
          <a:xfrm>
            <a:off x="6027204" y="5324505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Thickness of items.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C8F9939C-9F6A-4E2B-9A75-EE643A77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7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22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VAE-GAN</a:t>
            </a:r>
            <a:endParaRPr lang="zh-TW" altLang="en-US" sz="3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A93E8-CC90-432A-BEEF-BE9ABF40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以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VAE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強化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GAN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，以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GAN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強化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VAE</a:t>
            </a:r>
            <a:r>
              <a:rPr lang="zh-TW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</a:p>
        </p:txBody>
      </p:sp>
      <p:pic>
        <p:nvPicPr>
          <p:cNvPr id="4098" name="Picture 2" descr="VAE-GAN">
            <a:extLst>
              <a:ext uri="{FF2B5EF4-FFF2-40B4-BE49-F238E27FC236}">
                <a16:creationId xmlns:a16="http://schemas.microsoft.com/office/drawing/2014/main" id="{4507774C-09C9-4CC0-8E9F-7D81074C3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29" y="2013816"/>
            <a:ext cx="7259541" cy="330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A2EB294A-9CA3-41F4-9BCD-F3413A05D222}"/>
              </a:ext>
            </a:extLst>
          </p:cNvPr>
          <p:cNvSpPr txBox="1"/>
          <p:nvPr/>
        </p:nvSpPr>
        <p:spPr>
          <a:xfrm>
            <a:off x="5804452" y="818959"/>
            <a:ext cx="3339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https://arxiv.org/pdf/1512.09300.pdf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AF38ABA-C50C-4282-B2C1-6C42FCC3592C}"/>
              </a:ext>
            </a:extLst>
          </p:cNvPr>
          <p:cNvSpPr txBox="1"/>
          <p:nvPr/>
        </p:nvSpPr>
        <p:spPr>
          <a:xfrm>
            <a:off x="772952" y="1749683"/>
            <a:ext cx="4576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(Discriminator</a:t>
            </a:r>
            <a:r>
              <a:rPr lang="zh-TW" altLang="en-US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迫使 </a:t>
            </a:r>
            <a:r>
              <a:rPr lang="en-US" altLang="zh-TW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VAE</a:t>
            </a:r>
            <a:r>
              <a:rPr lang="zh-TW" altLang="en-US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產生更真實的圖片</a:t>
            </a:r>
            <a:r>
              <a:rPr lang="en-US" altLang="zh-TW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1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9" name="投影片編號版面配置區 3">
            <a:extLst>
              <a:ext uri="{FF2B5EF4-FFF2-40B4-BE49-F238E27FC236}">
                <a16:creationId xmlns:a16="http://schemas.microsoft.com/office/drawing/2014/main" id="{662B61AD-87E2-4488-ADBF-1776D10EC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8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220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EBA09-3C38-469A-91EC-3DA0573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VAE-GAN</a:t>
            </a:r>
            <a:r>
              <a:rPr lang="zh-TW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en-US" altLang="zh-TW" sz="3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training</a:t>
            </a:r>
            <a:endParaRPr lang="zh-TW" altLang="en-US" sz="3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945A93E8-CC90-432A-BEEF-BE9ABF40B5D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編碼器需使輸出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accPr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𝑧</m:t>
                        </m:r>
                      </m:e>
                    </m:acc>
                    <m:r>
                      <a:rPr lang="zh-TW" alt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  <m:r>
                      <a:rPr lang="zh-TW" alt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近似於真實</m:t>
                    </m:r>
                    <m:r>
                      <a:rPr lang="zh-TW" alt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分佈</m:t>
                    </m:r>
                    <m:r>
                      <a:rPr lang="zh-TW" alt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𝑧</m:t>
                    </m:r>
                  </m:oMath>
                </a14:m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。</a:t>
                </a:r>
                <a:endParaRPr lang="en-US" altLang="zh-TW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生成器需使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accPr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騙過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𝐷𝑖𝑠</m:t>
                    </m:r>
                  </m:oMath>
                </a14:m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，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accPr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近似輸入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𝑥</m:t>
                    </m:r>
                  </m:oMath>
                </a14:m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。</a:t>
                </a:r>
                <a:endParaRPr lang="en-US" altLang="zh-TW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鑑別器需同時辨別</a:t>
                </a:r>
                <a14:m>
                  <m:oMath xmlns:m="http://schemas.openxmlformats.org/officeDocument/2006/math"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𝐷𝑖𝑠</m:t>
                    </m:r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(</m:t>
                    </m:r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𝑥</m:t>
                    </m:r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)</m:t>
                    </m:r>
                  </m:oMath>
                </a14:m>
                <a:r>
                  <a:rPr lang="zh-TW" altLang="en-US" sz="2200" dirty="0">
                    <a:solidFill>
                      <a:schemeClr val="tx1"/>
                    </a:solidFill>
                    <a:ea typeface="標楷體" panose="03000509000000000000" pitchFamily="65" charset="-12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𝐷𝑖𝑠</m:t>
                    </m:r>
                    <m:d>
                      <m:d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acc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及</a:t>
                </a:r>
                <a14:m>
                  <m:oMath xmlns:m="http://schemas.openxmlformats.org/officeDocument/2006/math"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𝐷𝑖𝑠</m:t>
                    </m:r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accPr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𝑥</m:t>
                        </m:r>
                      </m:e>
                    </m:acc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)</m:t>
                    </m:r>
                  </m:oMath>
                </a14:m>
                <a:r>
                  <a:rPr lang="zh-TW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。</a:t>
                </a:r>
              </a:p>
            </p:txBody>
          </p:sp>
        </mc:Choice>
        <mc:Fallback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945A93E8-CC90-432A-BEEF-BE9ABF40B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>
            <a:extLst>
              <a:ext uri="{FF2B5EF4-FFF2-40B4-BE49-F238E27FC236}">
                <a16:creationId xmlns:a16="http://schemas.microsoft.com/office/drawing/2014/main" id="{D32E810B-5EF1-4F09-8587-DD7BD0489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102" y="2664569"/>
            <a:ext cx="4863796" cy="2900958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3E1D768-A450-46CF-B22A-67ABC1C69E5B}"/>
              </a:ext>
            </a:extLst>
          </p:cNvPr>
          <p:cNvSpPr txBox="1"/>
          <p:nvPr/>
        </p:nvSpPr>
        <p:spPr>
          <a:xfrm>
            <a:off x="6273579" y="877991"/>
            <a:ext cx="28704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https://arxiv.org/pdf/1512.09300.pdf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投影片編號版面配置區 3">
            <a:extLst>
              <a:ext uri="{FF2B5EF4-FFF2-40B4-BE49-F238E27FC236}">
                <a16:creationId xmlns:a16="http://schemas.microsoft.com/office/drawing/2014/main" id="{2A57CD2E-F3BD-4C80-A260-6C173E66A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879" y="5375611"/>
            <a:ext cx="2057400" cy="365125"/>
          </a:xfrm>
        </p:spPr>
        <p:txBody>
          <a:bodyPr>
            <a:noAutofit/>
          </a:bodyPr>
          <a:lstStyle/>
          <a:p>
            <a:fld id="{2E218D97-057B-4649-A039-448A1754A34D}" type="slidenum">
              <a:rPr lang="zh-TW" altLang="en-US" sz="1400" smtClean="0">
                <a:solidFill>
                  <a:schemeClr val="tx1"/>
                </a:solidFill>
              </a:rPr>
              <a:t>9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3466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8305</TotalTime>
  <Words>1925</Words>
  <Application>Microsoft Office PowerPoint</Application>
  <PresentationFormat>自訂</PresentationFormat>
  <Paragraphs>391</Paragraphs>
  <Slides>40</Slides>
  <Notes>20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8" baseType="lpstr">
      <vt:lpstr>微軟正黑體</vt:lpstr>
      <vt:lpstr>標楷體</vt:lpstr>
      <vt:lpstr>Arial</vt:lpstr>
      <vt:lpstr>Calibri</vt:lpstr>
      <vt:lpstr>Cambria Math</vt:lpstr>
      <vt:lpstr>Century Gothic</vt:lpstr>
      <vt:lpstr>Times New Roman</vt:lpstr>
      <vt:lpstr>Simple Light</vt:lpstr>
      <vt:lpstr>Outline</vt:lpstr>
      <vt:lpstr>Feature Extraction</vt:lpstr>
      <vt:lpstr>What we expect …</vt:lpstr>
      <vt:lpstr>In fact …</vt:lpstr>
      <vt:lpstr>InfoGAN Structure</vt:lpstr>
      <vt:lpstr>InfoGAN－MNIST</vt:lpstr>
      <vt:lpstr>InfoGAN－FashionMNIST</vt:lpstr>
      <vt:lpstr>VAE-GAN</vt:lpstr>
      <vt:lpstr>VAE-GAN：training</vt:lpstr>
      <vt:lpstr>VAE-GAN：application</vt:lpstr>
      <vt:lpstr>BiGAN－Adversarial Feature Learning</vt:lpstr>
      <vt:lpstr>Domain-adversarial training</vt:lpstr>
      <vt:lpstr>Intelligent Photo Editing</vt:lpstr>
      <vt:lpstr>What we know …</vt:lpstr>
      <vt:lpstr>Style transfer</vt:lpstr>
      <vt:lpstr>Editing Photos</vt:lpstr>
      <vt:lpstr>Image Completion</vt:lpstr>
      <vt:lpstr>Evaluation of GAN</vt:lpstr>
      <vt:lpstr>GAN’ s Problem</vt:lpstr>
      <vt:lpstr>Diversity</vt:lpstr>
      <vt:lpstr>Diversity</vt:lpstr>
      <vt:lpstr>Fréchet Inception Distance (FID)</vt:lpstr>
      <vt:lpstr>Flow-based Generative Model</vt:lpstr>
      <vt:lpstr>Flow-based Model</vt:lpstr>
      <vt:lpstr>How Flow do ?</vt:lpstr>
      <vt:lpstr>GLOW</vt:lpstr>
      <vt:lpstr>Sequence Generation by GAN</vt:lpstr>
      <vt:lpstr>Sequence Generation Task</vt:lpstr>
      <vt:lpstr>Conditional Sequence Generation</vt:lpstr>
      <vt:lpstr>Sequence to Sequence (以 chatbot 為例)</vt:lpstr>
      <vt:lpstr>Reinforcement learning (RL)</vt:lpstr>
      <vt:lpstr>GAN</vt:lpstr>
      <vt:lpstr>GAN之不可微分之問題</vt:lpstr>
      <vt:lpstr>Solution－Continuous input</vt:lpstr>
      <vt:lpstr>Solution－GAN with RL</vt:lpstr>
      <vt:lpstr>SeqGAN</vt:lpstr>
      <vt:lpstr>ScratchGAN－Training Language GANs from Scratch</vt:lpstr>
      <vt:lpstr>Unsupervised Generation with GAN</vt:lpstr>
      <vt:lpstr>Unsupervised Abstractive Summarization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cp:lastModifiedBy>四資工二甲-王詣承</cp:lastModifiedBy>
  <cp:revision>107</cp:revision>
  <dcterms:modified xsi:type="dcterms:W3CDTF">2021-06-20T08:57:56Z</dcterms:modified>
</cp:coreProperties>
</file>